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5"/>
  </p:notesMasterIdLst>
  <p:sldIdLst>
    <p:sldId id="340" r:id="rId2"/>
    <p:sldId id="348" r:id="rId3"/>
    <p:sldId id="353" r:id="rId4"/>
    <p:sldId id="461" r:id="rId5"/>
    <p:sldId id="463" r:id="rId6"/>
    <p:sldId id="495" r:id="rId7"/>
    <p:sldId id="496" r:id="rId8"/>
    <p:sldId id="486" r:id="rId9"/>
    <p:sldId id="488" r:id="rId10"/>
    <p:sldId id="491" r:id="rId11"/>
    <p:sldId id="489" r:id="rId12"/>
    <p:sldId id="487" r:id="rId13"/>
    <p:sldId id="379" r:id="rId14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N KIHAN" initials="SK" lastIdx="1" clrIdx="0">
    <p:extLst>
      <p:ext uri="{19B8F6BF-5375-455C-9EA6-DF929625EA0E}">
        <p15:presenceInfo xmlns:p15="http://schemas.microsoft.com/office/powerpoint/2012/main" userId="5d92c906afaf2d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41719C"/>
    <a:srgbClr val="86E5E6"/>
    <a:srgbClr val="71E1E2"/>
    <a:srgbClr val="0576A1"/>
    <a:srgbClr val="13CFCF"/>
    <a:srgbClr val="37D5D6"/>
    <a:srgbClr val="89DCDD"/>
    <a:srgbClr val="98E9E9"/>
    <a:srgbClr val="C9C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27" autoAdjust="0"/>
    <p:restoredTop sz="96391" autoAdjust="0"/>
  </p:normalViewPr>
  <p:slideViewPr>
    <p:cSldViewPr snapToGrid="0">
      <p:cViewPr varScale="1">
        <p:scale>
          <a:sx n="114" d="100"/>
          <a:sy n="114" d="100"/>
        </p:scale>
        <p:origin x="60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394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71ECF3-993F-41A3-83B4-BD08FE1BE0B2}" type="doc">
      <dgm:prSet loTypeId="urn:microsoft.com/office/officeart/2005/8/layout/target3" loCatId="relationship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pPr latinLnBrk="1"/>
          <a:endParaRPr lang="ko-KR" altLang="en-US"/>
        </a:p>
      </dgm:t>
    </dgm:pt>
    <dgm:pt modelId="{C00BD07C-AE90-407F-8FA3-D2F5E30DDFD5}">
      <dgm:prSet phldrT="[텍스트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다양한 선종 및 항로</a:t>
          </a:r>
          <a:endParaRPr lang="en-US" altLang="ko-K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FFC180-E4AB-4B78-A0F5-4C3B2B5CEB91}" type="parTrans" cxnId="{27F2A160-6C34-4372-A9B4-F4E59C5BCAAF}">
      <dgm:prSet/>
      <dgm:spPr/>
      <dgm:t>
        <a:bodyPr/>
        <a:lstStyle/>
        <a:p>
          <a:pPr latinLnBrk="1"/>
          <a:endParaRPr lang="ko-KR" altLang="en-US"/>
        </a:p>
      </dgm:t>
    </dgm:pt>
    <dgm:pt modelId="{591A4FE3-09B8-4063-BEE9-804E4C3B1015}" type="sibTrans" cxnId="{27F2A160-6C34-4372-A9B4-F4E59C5BCAAF}">
      <dgm:prSet/>
      <dgm:spPr/>
      <dgm:t>
        <a:bodyPr/>
        <a:lstStyle/>
        <a:p>
          <a:pPr latinLnBrk="1"/>
          <a:endParaRPr lang="ko-KR" altLang="en-US"/>
        </a:p>
      </dgm:t>
    </dgm:pt>
    <dgm:pt modelId="{81A29FA7-CE9B-439A-9F04-33C38E1BCC7D}">
      <dgm:prSet phldrT="[텍스트]" custT="1"/>
      <dgm:spPr/>
      <dgm:t>
        <a:bodyPr/>
        <a:lstStyle/>
        <a:p>
          <a:pPr latinLnBrk="1"/>
          <a:r>
            <a:rPr lang="en-US" altLang="ko-KR" sz="1400" dirty="0"/>
            <a:t>General Cargo, Bulk Carrier, Container, Chemical Tanker, Combo Vessel </a:t>
          </a:r>
          <a:r>
            <a:rPr lang="ko-KR" altLang="en-US" sz="1400" dirty="0"/>
            <a:t>등</a:t>
          </a:r>
        </a:p>
      </dgm:t>
    </dgm:pt>
    <dgm:pt modelId="{3A4F7F56-1A72-4BC5-BB67-DD19A8F04C42}" type="parTrans" cxnId="{7AB5366B-952F-433C-8D6B-B90C44E0310C}">
      <dgm:prSet/>
      <dgm:spPr/>
      <dgm:t>
        <a:bodyPr/>
        <a:lstStyle/>
        <a:p>
          <a:pPr latinLnBrk="1"/>
          <a:endParaRPr lang="ko-KR" altLang="en-US"/>
        </a:p>
      </dgm:t>
    </dgm:pt>
    <dgm:pt modelId="{764DAE85-9469-4248-A0F9-141819B7E3A8}" type="sibTrans" cxnId="{7AB5366B-952F-433C-8D6B-B90C44E0310C}">
      <dgm:prSet/>
      <dgm:spPr/>
      <dgm:t>
        <a:bodyPr/>
        <a:lstStyle/>
        <a:p>
          <a:pPr latinLnBrk="1"/>
          <a:endParaRPr lang="ko-KR" altLang="en-US"/>
        </a:p>
      </dgm:t>
    </dgm:pt>
    <dgm:pt modelId="{1852F0F1-6FFC-4325-BA1D-95D760870125}">
      <dgm:prSet phldrT="[텍스트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latinLnBrk="1"/>
          <a:r>
            <a: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빠른 진급 기회</a:t>
          </a:r>
          <a:endParaRPr lang="en-US" altLang="ko-K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933CEB-E384-48E1-80A2-EAA0F0491D38}" type="parTrans" cxnId="{7C4C0EA5-032C-4044-AC79-2A6B40846268}">
      <dgm:prSet/>
      <dgm:spPr/>
      <dgm:t>
        <a:bodyPr/>
        <a:lstStyle/>
        <a:p>
          <a:pPr latinLnBrk="1"/>
          <a:endParaRPr lang="ko-KR" altLang="en-US"/>
        </a:p>
      </dgm:t>
    </dgm:pt>
    <dgm:pt modelId="{1D351614-E9C1-48A3-88AA-E98A6482327E}" type="sibTrans" cxnId="{7C4C0EA5-032C-4044-AC79-2A6B40846268}">
      <dgm:prSet/>
      <dgm:spPr/>
      <dgm:t>
        <a:bodyPr/>
        <a:lstStyle/>
        <a:p>
          <a:pPr latinLnBrk="1"/>
          <a:endParaRPr lang="ko-KR" altLang="en-US"/>
        </a:p>
      </dgm:t>
    </dgm:pt>
    <dgm:pt modelId="{647BFDB4-D615-450E-9C8E-19FBB74AA55E}">
      <dgm:prSet phldrT="[텍스트]" custT="1"/>
      <dgm:spPr/>
      <dgm:t>
        <a:bodyPr/>
        <a:lstStyle/>
        <a:p>
          <a:pPr latinLnBrk="1"/>
          <a:r>
            <a:rPr lang="ko-KR" altLang="en-US" sz="1400" dirty="0" err="1" smtClean="0"/>
            <a:t>삼항사</a:t>
          </a:r>
          <a:r>
            <a:rPr lang="en-US" altLang="ko-KR" sz="1400" dirty="0" smtClean="0"/>
            <a:t> </a:t>
          </a:r>
          <a:r>
            <a:rPr lang="en-US" altLang="ko-KR" sz="1400" dirty="0" smtClean="0">
              <a:sym typeface="Wingdings" panose="05000000000000000000" pitchFamily="2" charset="2"/>
            </a:rPr>
            <a:t> </a:t>
          </a:r>
          <a:r>
            <a:rPr lang="ko-KR" altLang="en-US" sz="1400" dirty="0" smtClean="0"/>
            <a:t>선장 </a:t>
          </a:r>
          <a:r>
            <a:rPr lang="en-US" altLang="ko-KR" sz="1400" dirty="0" smtClean="0"/>
            <a:t>(5</a:t>
          </a:r>
          <a:r>
            <a:rPr lang="ko-KR" altLang="en-US" sz="1400" dirty="0" smtClean="0"/>
            <a:t>년</a:t>
          </a:r>
          <a:r>
            <a:rPr lang="en-US" altLang="ko-KR" sz="1400" dirty="0" smtClean="0"/>
            <a:t>) </a:t>
          </a:r>
          <a:endParaRPr lang="ko-KR" altLang="en-US" sz="1400" dirty="0"/>
        </a:p>
      </dgm:t>
    </dgm:pt>
    <dgm:pt modelId="{FBE35610-DD6C-4B11-8CAF-16FB4945096E}" type="parTrans" cxnId="{DA7C5DA8-40FE-4BC6-BE55-341EC4DBF57A}">
      <dgm:prSet/>
      <dgm:spPr/>
      <dgm:t>
        <a:bodyPr/>
        <a:lstStyle/>
        <a:p>
          <a:pPr latinLnBrk="1"/>
          <a:endParaRPr lang="ko-KR" altLang="en-US"/>
        </a:p>
      </dgm:t>
    </dgm:pt>
    <dgm:pt modelId="{66C89E77-52AF-4A3E-8E5A-686049BA7493}" type="sibTrans" cxnId="{DA7C5DA8-40FE-4BC6-BE55-341EC4DBF57A}">
      <dgm:prSet/>
      <dgm:spPr/>
      <dgm:t>
        <a:bodyPr/>
        <a:lstStyle/>
        <a:p>
          <a:pPr latinLnBrk="1"/>
          <a:endParaRPr lang="ko-KR" altLang="en-US"/>
        </a:p>
      </dgm:t>
    </dgm:pt>
    <dgm:pt modelId="{7ACCF616-139F-4B5A-91AA-BFC5F84B756E}">
      <dgm:prSet phldrT="[텍스트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latinLnBrk="1"/>
          <a:r>
            <a: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육상 근무 기회</a:t>
          </a:r>
          <a:endParaRPr lang="en-US" altLang="ko-K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267EA6-CFF9-4B3F-9F01-3290D63668CF}" type="parTrans" cxnId="{623DB80A-FD4F-4A7C-A8C9-C5476AC2D13C}">
      <dgm:prSet/>
      <dgm:spPr/>
      <dgm:t>
        <a:bodyPr/>
        <a:lstStyle/>
        <a:p>
          <a:pPr latinLnBrk="1"/>
          <a:endParaRPr lang="ko-KR" altLang="en-US"/>
        </a:p>
      </dgm:t>
    </dgm:pt>
    <dgm:pt modelId="{4789A8A7-8453-4EAB-9073-8F8DBEB845FD}" type="sibTrans" cxnId="{623DB80A-FD4F-4A7C-A8C9-C5476AC2D13C}">
      <dgm:prSet/>
      <dgm:spPr/>
      <dgm:t>
        <a:bodyPr/>
        <a:lstStyle/>
        <a:p>
          <a:pPr latinLnBrk="1"/>
          <a:endParaRPr lang="ko-KR" altLang="en-US"/>
        </a:p>
      </dgm:t>
    </dgm:pt>
    <dgm:pt modelId="{31F84422-5B00-4735-89D1-648547DF3E77}">
      <dgm:prSet phldrT="[텍스트]" custT="1"/>
      <dgm:spPr/>
      <dgm:t>
        <a:bodyPr/>
        <a:lstStyle/>
        <a:p>
          <a:pPr latinLnBrk="1"/>
          <a:r>
            <a:rPr lang="ko-KR" altLang="en-US" sz="1400" dirty="0"/>
            <a:t>육상 근무 </a:t>
          </a:r>
          <a:r>
            <a:rPr lang="ko-KR" altLang="en-US" sz="1400" dirty="0" err="1"/>
            <a:t>희망시</a:t>
          </a:r>
          <a:r>
            <a:rPr lang="en-US" altLang="ko-KR" sz="1400" dirty="0"/>
            <a:t>, </a:t>
          </a:r>
          <a:r>
            <a:rPr lang="ko-KR" altLang="en-US" sz="1400" dirty="0"/>
            <a:t>선주 및 관리사 감독으로 기회   제공</a:t>
          </a:r>
        </a:p>
      </dgm:t>
    </dgm:pt>
    <dgm:pt modelId="{6E57B93A-D61C-4622-BEA8-97052D587715}" type="parTrans" cxnId="{88831F67-4804-4BA7-A80A-7D7A2A0FDB05}">
      <dgm:prSet/>
      <dgm:spPr/>
      <dgm:t>
        <a:bodyPr/>
        <a:lstStyle/>
        <a:p>
          <a:pPr latinLnBrk="1"/>
          <a:endParaRPr lang="ko-KR" altLang="en-US"/>
        </a:p>
      </dgm:t>
    </dgm:pt>
    <dgm:pt modelId="{A54FB63F-8512-4A51-AD15-5177AAB01736}" type="sibTrans" cxnId="{88831F67-4804-4BA7-A80A-7D7A2A0FDB05}">
      <dgm:prSet/>
      <dgm:spPr/>
      <dgm:t>
        <a:bodyPr/>
        <a:lstStyle/>
        <a:p>
          <a:pPr latinLnBrk="1"/>
          <a:endParaRPr lang="ko-KR" altLang="en-US"/>
        </a:p>
      </dgm:t>
    </dgm:pt>
    <dgm:pt modelId="{8BF6D107-3AEB-4EFB-BC31-22F66B62CD97}">
      <dgm:prSet custT="1"/>
      <dgm:spPr/>
      <dgm:t>
        <a:bodyPr/>
        <a:lstStyle/>
        <a:p>
          <a:pPr latinLnBrk="1"/>
          <a:r>
            <a:rPr lang="ko-KR" altLang="en-US" sz="1400" dirty="0"/>
            <a:t>한중일</a:t>
          </a:r>
          <a:r>
            <a:rPr lang="en-US" altLang="ko-KR" sz="1400" dirty="0"/>
            <a:t>, </a:t>
          </a:r>
          <a:r>
            <a:rPr lang="ko-KR" altLang="en-US" sz="1400" dirty="0"/>
            <a:t>동남아</a:t>
          </a:r>
          <a:r>
            <a:rPr lang="en-US" altLang="ko-KR" sz="1400" dirty="0"/>
            <a:t>, </a:t>
          </a:r>
          <a:r>
            <a:rPr lang="ko-KR" altLang="en-US" sz="1400" dirty="0"/>
            <a:t>인도</a:t>
          </a:r>
          <a:r>
            <a:rPr lang="en-US" altLang="ko-KR" sz="1400" dirty="0"/>
            <a:t>, </a:t>
          </a:r>
          <a:r>
            <a:rPr lang="ko-KR" altLang="en-US" sz="1400" dirty="0"/>
            <a:t>중동</a:t>
          </a:r>
          <a:r>
            <a:rPr lang="en-US" altLang="ko-KR" sz="1400" dirty="0"/>
            <a:t>, World-wide </a:t>
          </a:r>
          <a:endParaRPr lang="ko-KR" altLang="en-US" sz="1400" dirty="0"/>
        </a:p>
      </dgm:t>
    </dgm:pt>
    <dgm:pt modelId="{3160B11F-F004-4BCF-BEB3-39122C2D421E}" type="parTrans" cxnId="{55A25168-4B30-493F-827C-A20B522ADCE8}">
      <dgm:prSet/>
      <dgm:spPr/>
      <dgm:t>
        <a:bodyPr/>
        <a:lstStyle/>
        <a:p>
          <a:pPr latinLnBrk="1"/>
          <a:endParaRPr lang="ko-KR" altLang="en-US"/>
        </a:p>
      </dgm:t>
    </dgm:pt>
    <dgm:pt modelId="{E96DAD30-752C-4C47-9CA7-2E4346D1301E}" type="sibTrans" cxnId="{55A25168-4B30-493F-827C-A20B522ADCE8}">
      <dgm:prSet/>
      <dgm:spPr/>
      <dgm:t>
        <a:bodyPr/>
        <a:lstStyle/>
        <a:p>
          <a:pPr latinLnBrk="1"/>
          <a:endParaRPr lang="ko-KR" altLang="en-US"/>
        </a:p>
      </dgm:t>
    </dgm:pt>
    <dgm:pt modelId="{0EAB1E39-85B0-4CFD-A966-7402FCABBB28}">
      <dgm:prSet custT="1"/>
      <dgm:spPr/>
      <dgm:t>
        <a:bodyPr/>
        <a:lstStyle/>
        <a:p>
          <a:pPr latinLnBrk="1"/>
          <a:r>
            <a:rPr lang="ko-KR" altLang="en-US" sz="1400" dirty="0" smtClean="0"/>
            <a:t>근무평가 </a:t>
          </a:r>
          <a:r>
            <a:rPr lang="ko-KR" altLang="en-US" sz="1400" dirty="0"/>
            <a:t>우수자 및 목표 의식이 높은 </a:t>
          </a:r>
          <a:r>
            <a:rPr lang="ko-KR" altLang="en-US" sz="1400" dirty="0" smtClean="0"/>
            <a:t>선원            조기 진급  기회 부여</a:t>
          </a:r>
          <a:r>
            <a:rPr lang="en-US" altLang="ko-KR" sz="1400" dirty="0" smtClean="0"/>
            <a:t> </a:t>
          </a:r>
          <a:endParaRPr lang="ko-KR" altLang="en-US" sz="1400" dirty="0"/>
        </a:p>
      </dgm:t>
    </dgm:pt>
    <dgm:pt modelId="{05EE016A-7E5E-49AF-84CB-39189D8F7F8C}" type="parTrans" cxnId="{B6A6D528-0CD3-4D03-8F3A-C11C0F601729}">
      <dgm:prSet/>
      <dgm:spPr/>
      <dgm:t>
        <a:bodyPr/>
        <a:lstStyle/>
        <a:p>
          <a:pPr latinLnBrk="1"/>
          <a:endParaRPr lang="ko-KR" altLang="en-US"/>
        </a:p>
      </dgm:t>
    </dgm:pt>
    <dgm:pt modelId="{06FF4D6C-3D7D-43B0-B251-E22F432E674B}" type="sibTrans" cxnId="{B6A6D528-0CD3-4D03-8F3A-C11C0F601729}">
      <dgm:prSet/>
      <dgm:spPr/>
      <dgm:t>
        <a:bodyPr/>
        <a:lstStyle/>
        <a:p>
          <a:pPr latinLnBrk="1"/>
          <a:endParaRPr lang="ko-KR" altLang="en-US"/>
        </a:p>
      </dgm:t>
    </dgm:pt>
    <dgm:pt modelId="{A37E269E-A7E5-4B4D-82AE-48303F23833F}">
      <dgm:prSet custT="1"/>
      <dgm:spPr/>
      <dgm:t>
        <a:bodyPr/>
        <a:lstStyle/>
        <a:p>
          <a:pPr latinLnBrk="1"/>
          <a:r>
            <a:rPr lang="ko-KR" altLang="en-US" sz="1400" dirty="0" smtClean="0"/>
            <a:t>근무평가 </a:t>
          </a:r>
          <a:r>
            <a:rPr lang="ko-KR" altLang="en-US" sz="1400" dirty="0"/>
            <a:t>우수자 및 목표 의식이 높은 선원 </a:t>
          </a:r>
          <a:r>
            <a:rPr lang="ko-KR" altLang="en-US" sz="1400" dirty="0" smtClean="0"/>
            <a:t>          우선권 부여</a:t>
          </a:r>
          <a:r>
            <a:rPr lang="en-US" altLang="ko-KR" sz="1400" dirty="0" smtClean="0"/>
            <a:t> </a:t>
          </a:r>
          <a:endParaRPr lang="ko-KR" altLang="en-US" sz="1400" dirty="0"/>
        </a:p>
      </dgm:t>
    </dgm:pt>
    <dgm:pt modelId="{876D2B51-22C1-48F6-9D5E-030CBF5E3D98}" type="parTrans" cxnId="{8A42C037-01D0-41D3-82CB-6534512B812F}">
      <dgm:prSet/>
      <dgm:spPr/>
      <dgm:t>
        <a:bodyPr/>
        <a:lstStyle/>
        <a:p>
          <a:pPr latinLnBrk="1"/>
          <a:endParaRPr lang="ko-KR" altLang="en-US"/>
        </a:p>
      </dgm:t>
    </dgm:pt>
    <dgm:pt modelId="{A7D89A97-A288-4406-A7F9-73ED76DFFE0B}" type="sibTrans" cxnId="{8A42C037-01D0-41D3-82CB-6534512B812F}">
      <dgm:prSet/>
      <dgm:spPr/>
      <dgm:t>
        <a:bodyPr/>
        <a:lstStyle/>
        <a:p>
          <a:pPr latinLnBrk="1"/>
          <a:endParaRPr lang="ko-KR" altLang="en-US"/>
        </a:p>
      </dgm:t>
    </dgm:pt>
    <dgm:pt modelId="{04529360-F1C2-4E6A-8F49-0C910124AD50}" type="pres">
      <dgm:prSet presAssocID="{EC71ECF3-993F-41A3-83B4-BD08FE1BE0B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494681C-BEE2-4AE1-95B7-7E025BEC3555}" type="pres">
      <dgm:prSet presAssocID="{C00BD07C-AE90-407F-8FA3-D2F5E30DDFD5}" presName="circle1" presStyleLbl="node1" presStyleIdx="0" presStyleCnt="3"/>
      <dgm:spPr/>
    </dgm:pt>
    <dgm:pt modelId="{1B4A14C4-E133-4475-824D-4287F466A773}" type="pres">
      <dgm:prSet presAssocID="{C00BD07C-AE90-407F-8FA3-D2F5E30DDFD5}" presName="space" presStyleCnt="0"/>
      <dgm:spPr/>
    </dgm:pt>
    <dgm:pt modelId="{C1F05C5C-84AE-4B89-AD2C-B685B5900D2B}" type="pres">
      <dgm:prSet presAssocID="{C00BD07C-AE90-407F-8FA3-D2F5E30DDFD5}" presName="rect1" presStyleLbl="alignAcc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F9B427CA-9531-4E47-BFCE-7BEE8970A60C}" type="pres">
      <dgm:prSet presAssocID="{1852F0F1-6FFC-4325-BA1D-95D760870125}" presName="vertSpace2" presStyleLbl="node1" presStyleIdx="0" presStyleCnt="3"/>
      <dgm:spPr/>
    </dgm:pt>
    <dgm:pt modelId="{D28173A1-3AB9-4318-9C57-7935A137FBFC}" type="pres">
      <dgm:prSet presAssocID="{1852F0F1-6FFC-4325-BA1D-95D760870125}" presName="circle2" presStyleLbl="node1" presStyleIdx="1" presStyleCnt="3"/>
      <dgm:spPr/>
    </dgm:pt>
    <dgm:pt modelId="{ED100A02-78CE-42F6-B4E5-78F8811366EC}" type="pres">
      <dgm:prSet presAssocID="{1852F0F1-6FFC-4325-BA1D-95D760870125}" presName="rect2" presStyleLbl="alignAcc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0222890D-AFB4-4C8F-AABA-B740A6012105}" type="pres">
      <dgm:prSet presAssocID="{7ACCF616-139F-4B5A-91AA-BFC5F84B756E}" presName="vertSpace3" presStyleLbl="node1" presStyleIdx="1" presStyleCnt="3"/>
      <dgm:spPr/>
    </dgm:pt>
    <dgm:pt modelId="{DCDED8B7-E12B-4597-B3BC-260686250E2E}" type="pres">
      <dgm:prSet presAssocID="{7ACCF616-139F-4B5A-91AA-BFC5F84B756E}" presName="circle3" presStyleLbl="node1" presStyleIdx="2" presStyleCnt="3"/>
      <dgm:spPr/>
    </dgm:pt>
    <dgm:pt modelId="{C2496D59-0C57-4DC1-BC1A-40E263606FC4}" type="pres">
      <dgm:prSet presAssocID="{7ACCF616-139F-4B5A-91AA-BFC5F84B756E}" presName="rect3" presStyleLbl="alignAcc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8D43D2F8-8CD0-4EC7-BBB3-F502C3DD4E05}" type="pres">
      <dgm:prSet presAssocID="{C00BD07C-AE90-407F-8FA3-D2F5E30DDFD5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DE8A7D6-D847-4EBF-8B34-83D99182F1D0}" type="pres">
      <dgm:prSet presAssocID="{C00BD07C-AE90-407F-8FA3-D2F5E30DDFD5}" presName="rect1ChTx" presStyleLbl="alignAcc1" presStyleIdx="2" presStyleCnt="3" custScaleX="12517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0571292-9A31-434E-9C89-BD28B8CC2EF0}" type="pres">
      <dgm:prSet presAssocID="{1852F0F1-6FFC-4325-BA1D-95D760870125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FF1752-026A-4C8C-A0B5-B37B804B6C19}" type="pres">
      <dgm:prSet presAssocID="{1852F0F1-6FFC-4325-BA1D-95D760870125}" presName="rect2ChTx" presStyleLbl="alignAcc1" presStyleIdx="2" presStyleCnt="3" custScaleX="12389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D743675-91AF-41AC-8112-BFDD740DA68A}" type="pres">
      <dgm:prSet presAssocID="{7ACCF616-139F-4B5A-91AA-BFC5F84B756E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6BC8354-C4B2-4581-8BE3-A91E2D38297A}" type="pres">
      <dgm:prSet presAssocID="{7ACCF616-139F-4B5A-91AA-BFC5F84B756E}" presName="rect3ChTx" presStyleLbl="alignAcc1" presStyleIdx="2" presStyleCnt="3" custScaleX="12483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7F2A160-6C34-4372-A9B4-F4E59C5BCAAF}" srcId="{EC71ECF3-993F-41A3-83B4-BD08FE1BE0B2}" destId="{C00BD07C-AE90-407F-8FA3-D2F5E30DDFD5}" srcOrd="0" destOrd="0" parTransId="{7DFFC180-E4AB-4B78-A0F5-4C3B2B5CEB91}" sibTransId="{591A4FE3-09B8-4063-BEE9-804E4C3B1015}"/>
    <dgm:cxn modelId="{367A02FA-D079-4672-95EF-2DD45E23C1D3}" type="presOf" srcId="{81A29FA7-CE9B-439A-9F04-33C38E1BCC7D}" destId="{BDE8A7D6-D847-4EBF-8B34-83D99182F1D0}" srcOrd="0" destOrd="0" presId="urn:microsoft.com/office/officeart/2005/8/layout/target3"/>
    <dgm:cxn modelId="{BCEC49EB-9698-41F4-B47D-2FE70D4F6CD1}" type="presOf" srcId="{0EAB1E39-85B0-4CFD-A966-7402FCABBB28}" destId="{58FF1752-026A-4C8C-A0B5-B37B804B6C19}" srcOrd="0" destOrd="1" presId="urn:microsoft.com/office/officeart/2005/8/layout/target3"/>
    <dgm:cxn modelId="{20DDC2C0-3C1B-4358-912C-0B8A04881417}" type="presOf" srcId="{1852F0F1-6FFC-4325-BA1D-95D760870125}" destId="{ED100A02-78CE-42F6-B4E5-78F8811366EC}" srcOrd="0" destOrd="0" presId="urn:microsoft.com/office/officeart/2005/8/layout/target3"/>
    <dgm:cxn modelId="{7AB5366B-952F-433C-8D6B-B90C44E0310C}" srcId="{C00BD07C-AE90-407F-8FA3-D2F5E30DDFD5}" destId="{81A29FA7-CE9B-439A-9F04-33C38E1BCC7D}" srcOrd="0" destOrd="0" parTransId="{3A4F7F56-1A72-4BC5-BB67-DD19A8F04C42}" sibTransId="{764DAE85-9469-4248-A0F9-141819B7E3A8}"/>
    <dgm:cxn modelId="{623DB80A-FD4F-4A7C-A8C9-C5476AC2D13C}" srcId="{EC71ECF3-993F-41A3-83B4-BD08FE1BE0B2}" destId="{7ACCF616-139F-4B5A-91AA-BFC5F84B756E}" srcOrd="2" destOrd="0" parTransId="{1F267EA6-CFF9-4B3F-9F01-3290D63668CF}" sibTransId="{4789A8A7-8453-4EAB-9073-8F8DBEB845FD}"/>
    <dgm:cxn modelId="{7C4C0EA5-032C-4044-AC79-2A6B40846268}" srcId="{EC71ECF3-993F-41A3-83B4-BD08FE1BE0B2}" destId="{1852F0F1-6FFC-4325-BA1D-95D760870125}" srcOrd="1" destOrd="0" parTransId="{E3933CEB-E384-48E1-80A2-EAA0F0491D38}" sibTransId="{1D351614-E9C1-48A3-88AA-E98A6482327E}"/>
    <dgm:cxn modelId="{1616E9DC-8B07-46E9-9647-A8AE6FBF63B4}" type="presOf" srcId="{7ACCF616-139F-4B5A-91AA-BFC5F84B756E}" destId="{C2496D59-0C57-4DC1-BC1A-40E263606FC4}" srcOrd="0" destOrd="0" presId="urn:microsoft.com/office/officeart/2005/8/layout/target3"/>
    <dgm:cxn modelId="{45BBC5AD-941F-4776-B091-66F622F27614}" type="presOf" srcId="{8BF6D107-3AEB-4EFB-BC31-22F66B62CD97}" destId="{BDE8A7D6-D847-4EBF-8B34-83D99182F1D0}" srcOrd="0" destOrd="1" presId="urn:microsoft.com/office/officeart/2005/8/layout/target3"/>
    <dgm:cxn modelId="{DA129F75-E3EB-444A-8A8F-FFF2F48A030A}" type="presOf" srcId="{7ACCF616-139F-4B5A-91AA-BFC5F84B756E}" destId="{ED743675-91AF-41AC-8112-BFDD740DA68A}" srcOrd="1" destOrd="0" presId="urn:microsoft.com/office/officeart/2005/8/layout/target3"/>
    <dgm:cxn modelId="{4FD4B275-E29D-421D-A27C-9636FD666C84}" type="presOf" srcId="{C00BD07C-AE90-407F-8FA3-D2F5E30DDFD5}" destId="{8D43D2F8-8CD0-4EC7-BBB3-F502C3DD4E05}" srcOrd="1" destOrd="0" presId="urn:microsoft.com/office/officeart/2005/8/layout/target3"/>
    <dgm:cxn modelId="{BEE33433-9F9E-4DA4-B41A-9DB51900F9B9}" type="presOf" srcId="{EC71ECF3-993F-41A3-83B4-BD08FE1BE0B2}" destId="{04529360-F1C2-4E6A-8F49-0C910124AD50}" srcOrd="0" destOrd="0" presId="urn:microsoft.com/office/officeart/2005/8/layout/target3"/>
    <dgm:cxn modelId="{DA7C5DA8-40FE-4BC6-BE55-341EC4DBF57A}" srcId="{1852F0F1-6FFC-4325-BA1D-95D760870125}" destId="{647BFDB4-D615-450E-9C8E-19FBB74AA55E}" srcOrd="0" destOrd="0" parTransId="{FBE35610-DD6C-4B11-8CAF-16FB4945096E}" sibTransId="{66C89E77-52AF-4A3E-8E5A-686049BA7493}"/>
    <dgm:cxn modelId="{B6A6D528-0CD3-4D03-8F3A-C11C0F601729}" srcId="{1852F0F1-6FFC-4325-BA1D-95D760870125}" destId="{0EAB1E39-85B0-4CFD-A966-7402FCABBB28}" srcOrd="1" destOrd="0" parTransId="{05EE016A-7E5E-49AF-84CB-39189D8F7F8C}" sibTransId="{06FF4D6C-3D7D-43B0-B251-E22F432E674B}"/>
    <dgm:cxn modelId="{5652FFD4-8098-4B7F-AF26-BD6201127DCB}" type="presOf" srcId="{A37E269E-A7E5-4B4D-82AE-48303F23833F}" destId="{76BC8354-C4B2-4581-8BE3-A91E2D38297A}" srcOrd="0" destOrd="1" presId="urn:microsoft.com/office/officeart/2005/8/layout/target3"/>
    <dgm:cxn modelId="{44D14A93-4DD0-4F6D-B03C-4B9BB2D2A422}" type="presOf" srcId="{31F84422-5B00-4735-89D1-648547DF3E77}" destId="{76BC8354-C4B2-4581-8BE3-A91E2D38297A}" srcOrd="0" destOrd="0" presId="urn:microsoft.com/office/officeart/2005/8/layout/target3"/>
    <dgm:cxn modelId="{8A42C037-01D0-41D3-82CB-6534512B812F}" srcId="{7ACCF616-139F-4B5A-91AA-BFC5F84B756E}" destId="{A37E269E-A7E5-4B4D-82AE-48303F23833F}" srcOrd="1" destOrd="0" parTransId="{876D2B51-22C1-48F6-9D5E-030CBF5E3D98}" sibTransId="{A7D89A97-A288-4406-A7F9-73ED76DFFE0B}"/>
    <dgm:cxn modelId="{FB653D80-FEF2-4F44-8DE2-F3282C569704}" type="presOf" srcId="{1852F0F1-6FFC-4325-BA1D-95D760870125}" destId="{00571292-9A31-434E-9C89-BD28B8CC2EF0}" srcOrd="1" destOrd="0" presId="urn:microsoft.com/office/officeart/2005/8/layout/target3"/>
    <dgm:cxn modelId="{88831F67-4804-4BA7-A80A-7D7A2A0FDB05}" srcId="{7ACCF616-139F-4B5A-91AA-BFC5F84B756E}" destId="{31F84422-5B00-4735-89D1-648547DF3E77}" srcOrd="0" destOrd="0" parTransId="{6E57B93A-D61C-4622-BEA8-97052D587715}" sibTransId="{A54FB63F-8512-4A51-AD15-5177AAB01736}"/>
    <dgm:cxn modelId="{42B2BC64-DE80-4589-A788-4C074D10DF1A}" type="presOf" srcId="{647BFDB4-D615-450E-9C8E-19FBB74AA55E}" destId="{58FF1752-026A-4C8C-A0B5-B37B804B6C19}" srcOrd="0" destOrd="0" presId="urn:microsoft.com/office/officeart/2005/8/layout/target3"/>
    <dgm:cxn modelId="{55A25168-4B30-493F-827C-A20B522ADCE8}" srcId="{C00BD07C-AE90-407F-8FA3-D2F5E30DDFD5}" destId="{8BF6D107-3AEB-4EFB-BC31-22F66B62CD97}" srcOrd="1" destOrd="0" parTransId="{3160B11F-F004-4BCF-BEB3-39122C2D421E}" sibTransId="{E96DAD30-752C-4C47-9CA7-2E4346D1301E}"/>
    <dgm:cxn modelId="{E8FE395C-8327-4993-B471-26CD14DFC1A9}" type="presOf" srcId="{C00BD07C-AE90-407F-8FA3-D2F5E30DDFD5}" destId="{C1F05C5C-84AE-4B89-AD2C-B685B5900D2B}" srcOrd="0" destOrd="0" presId="urn:microsoft.com/office/officeart/2005/8/layout/target3"/>
    <dgm:cxn modelId="{A40444E6-0C0D-4813-8441-37EC80E14F1B}" type="presParOf" srcId="{04529360-F1C2-4E6A-8F49-0C910124AD50}" destId="{E494681C-BEE2-4AE1-95B7-7E025BEC3555}" srcOrd="0" destOrd="0" presId="urn:microsoft.com/office/officeart/2005/8/layout/target3"/>
    <dgm:cxn modelId="{B7CCEB6A-8575-40D6-9D9F-969689F1DD72}" type="presParOf" srcId="{04529360-F1C2-4E6A-8F49-0C910124AD50}" destId="{1B4A14C4-E133-4475-824D-4287F466A773}" srcOrd="1" destOrd="0" presId="urn:microsoft.com/office/officeart/2005/8/layout/target3"/>
    <dgm:cxn modelId="{A2E27640-9A14-4D47-AF3F-48B2607F67C7}" type="presParOf" srcId="{04529360-F1C2-4E6A-8F49-0C910124AD50}" destId="{C1F05C5C-84AE-4B89-AD2C-B685B5900D2B}" srcOrd="2" destOrd="0" presId="urn:microsoft.com/office/officeart/2005/8/layout/target3"/>
    <dgm:cxn modelId="{9B61D4C9-228B-4F8E-B130-3655B38B9DA9}" type="presParOf" srcId="{04529360-F1C2-4E6A-8F49-0C910124AD50}" destId="{F9B427CA-9531-4E47-BFCE-7BEE8970A60C}" srcOrd="3" destOrd="0" presId="urn:microsoft.com/office/officeart/2005/8/layout/target3"/>
    <dgm:cxn modelId="{C2031761-05B6-47B9-A250-C645D43F0170}" type="presParOf" srcId="{04529360-F1C2-4E6A-8F49-0C910124AD50}" destId="{D28173A1-3AB9-4318-9C57-7935A137FBFC}" srcOrd="4" destOrd="0" presId="urn:microsoft.com/office/officeart/2005/8/layout/target3"/>
    <dgm:cxn modelId="{D7838FD7-9A13-48FF-8C06-4FEDB6F61A35}" type="presParOf" srcId="{04529360-F1C2-4E6A-8F49-0C910124AD50}" destId="{ED100A02-78CE-42F6-B4E5-78F8811366EC}" srcOrd="5" destOrd="0" presId="urn:microsoft.com/office/officeart/2005/8/layout/target3"/>
    <dgm:cxn modelId="{328D4726-9F6E-4899-9E2E-4B87BAE7D84A}" type="presParOf" srcId="{04529360-F1C2-4E6A-8F49-0C910124AD50}" destId="{0222890D-AFB4-4C8F-AABA-B740A6012105}" srcOrd="6" destOrd="0" presId="urn:microsoft.com/office/officeart/2005/8/layout/target3"/>
    <dgm:cxn modelId="{644A8423-E12E-4AD2-9C40-848A898DF15B}" type="presParOf" srcId="{04529360-F1C2-4E6A-8F49-0C910124AD50}" destId="{DCDED8B7-E12B-4597-B3BC-260686250E2E}" srcOrd="7" destOrd="0" presId="urn:microsoft.com/office/officeart/2005/8/layout/target3"/>
    <dgm:cxn modelId="{6BD20C51-E89D-4E01-BDD5-F00C861A292E}" type="presParOf" srcId="{04529360-F1C2-4E6A-8F49-0C910124AD50}" destId="{C2496D59-0C57-4DC1-BC1A-40E263606FC4}" srcOrd="8" destOrd="0" presId="urn:microsoft.com/office/officeart/2005/8/layout/target3"/>
    <dgm:cxn modelId="{29818672-7440-496E-8612-126A34177C7D}" type="presParOf" srcId="{04529360-F1C2-4E6A-8F49-0C910124AD50}" destId="{8D43D2F8-8CD0-4EC7-BBB3-F502C3DD4E05}" srcOrd="9" destOrd="0" presId="urn:microsoft.com/office/officeart/2005/8/layout/target3"/>
    <dgm:cxn modelId="{51186597-DE46-4A3B-8BB1-DDEE04FA35C0}" type="presParOf" srcId="{04529360-F1C2-4E6A-8F49-0C910124AD50}" destId="{BDE8A7D6-D847-4EBF-8B34-83D99182F1D0}" srcOrd="10" destOrd="0" presId="urn:microsoft.com/office/officeart/2005/8/layout/target3"/>
    <dgm:cxn modelId="{4B9C8627-03E8-4CB9-B15A-11EB95CA0A7D}" type="presParOf" srcId="{04529360-F1C2-4E6A-8F49-0C910124AD50}" destId="{00571292-9A31-434E-9C89-BD28B8CC2EF0}" srcOrd="11" destOrd="0" presId="urn:microsoft.com/office/officeart/2005/8/layout/target3"/>
    <dgm:cxn modelId="{33C14F4D-E7A2-4EC0-8428-1BD8127D2549}" type="presParOf" srcId="{04529360-F1C2-4E6A-8F49-0C910124AD50}" destId="{58FF1752-026A-4C8C-A0B5-B37B804B6C19}" srcOrd="12" destOrd="0" presId="urn:microsoft.com/office/officeart/2005/8/layout/target3"/>
    <dgm:cxn modelId="{FCC1773B-24DC-4983-932B-F8BB0A0E7386}" type="presParOf" srcId="{04529360-F1C2-4E6A-8F49-0C910124AD50}" destId="{ED743675-91AF-41AC-8112-BFDD740DA68A}" srcOrd="13" destOrd="0" presId="urn:microsoft.com/office/officeart/2005/8/layout/target3"/>
    <dgm:cxn modelId="{79E6EF84-8923-4DC2-9494-CBE4D2A7C54D}" type="presParOf" srcId="{04529360-F1C2-4E6A-8F49-0C910124AD50}" destId="{76BC8354-C4B2-4581-8BE3-A91E2D38297A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3B81A8-F803-47EE-8E17-9AD9CFD53AA0}" type="doc">
      <dgm:prSet loTypeId="urn:microsoft.com/office/officeart/2005/8/layout/matrix2" loCatId="matrix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pPr latinLnBrk="1"/>
          <a:endParaRPr lang="ko-KR" altLang="en-US"/>
        </a:p>
      </dgm:t>
    </dgm:pt>
    <dgm:pt modelId="{08864289-3D12-4B30-8BC1-623AC5EEF850}">
      <dgm:prSet phldrT="[텍스트]" custT="1"/>
      <dgm:spPr/>
      <dgm:t>
        <a:bodyPr/>
        <a:lstStyle/>
        <a:p>
          <a:pPr latinLnBrk="1"/>
          <a:r>
            <a: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목표 의식을 가진 자</a:t>
          </a:r>
          <a:endParaRPr lang="ko-KR" altLang="en-US" sz="2000" dirty="0"/>
        </a:p>
      </dgm:t>
    </dgm:pt>
    <dgm:pt modelId="{5FB12819-9747-447D-BA98-0E1018DD3B57}" type="parTrans" cxnId="{A4BD7A07-76BE-465C-9EBB-6E826BC5CD97}">
      <dgm:prSet/>
      <dgm:spPr/>
      <dgm:t>
        <a:bodyPr/>
        <a:lstStyle/>
        <a:p>
          <a:pPr latinLnBrk="1"/>
          <a:endParaRPr lang="ko-KR" altLang="en-US" sz="1400"/>
        </a:p>
      </dgm:t>
    </dgm:pt>
    <dgm:pt modelId="{8FD90D82-AE4E-4262-9B00-EF5218151EA0}" type="sibTrans" cxnId="{A4BD7A07-76BE-465C-9EBB-6E826BC5CD97}">
      <dgm:prSet/>
      <dgm:spPr/>
      <dgm:t>
        <a:bodyPr/>
        <a:lstStyle/>
        <a:p>
          <a:pPr latinLnBrk="1"/>
          <a:endParaRPr lang="ko-KR" altLang="en-US" sz="1400"/>
        </a:p>
      </dgm:t>
    </dgm:pt>
    <dgm:pt modelId="{9AA423AA-FE37-4907-ACE8-73357DC30781}">
      <dgm:prSet phldrT="[텍스트]" custT="1"/>
      <dgm:spPr/>
      <dgm:t>
        <a:bodyPr/>
        <a:lstStyle/>
        <a:p>
          <a:pPr latinLnBrk="1"/>
          <a:r>
            <a: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책임감 있는 전문가</a:t>
          </a:r>
          <a:endParaRPr lang="ko-KR" altLang="en-US" sz="2000" dirty="0"/>
        </a:p>
      </dgm:t>
    </dgm:pt>
    <dgm:pt modelId="{8CD3D5CF-A5AA-4453-827C-49801C34D331}" type="parTrans" cxnId="{0A9C2A6F-8536-4D8F-A401-86E5CABAB78B}">
      <dgm:prSet/>
      <dgm:spPr/>
      <dgm:t>
        <a:bodyPr/>
        <a:lstStyle/>
        <a:p>
          <a:pPr latinLnBrk="1"/>
          <a:endParaRPr lang="ko-KR" altLang="en-US" sz="1400"/>
        </a:p>
      </dgm:t>
    </dgm:pt>
    <dgm:pt modelId="{E2661F62-CD4B-4E16-9CD3-3DF0DE3BB29B}" type="sibTrans" cxnId="{0A9C2A6F-8536-4D8F-A401-86E5CABAB78B}">
      <dgm:prSet/>
      <dgm:spPr/>
      <dgm:t>
        <a:bodyPr/>
        <a:lstStyle/>
        <a:p>
          <a:pPr latinLnBrk="1"/>
          <a:endParaRPr lang="ko-KR" altLang="en-US" sz="1400"/>
        </a:p>
      </dgm:t>
    </dgm:pt>
    <dgm:pt modelId="{BBF32D4F-B540-4278-A396-87BEF86218B4}">
      <dgm:prSet phldrT="[텍스트]" custT="1"/>
      <dgm:spPr/>
      <dgm:t>
        <a:bodyPr/>
        <a:lstStyle/>
        <a:p>
          <a:pPr latinLnBrk="1"/>
          <a:r>
            <a: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동료 의식을 갖춘 자</a:t>
          </a:r>
          <a:endParaRPr lang="ko-KR" altLang="en-US" sz="2000" dirty="0"/>
        </a:p>
      </dgm:t>
    </dgm:pt>
    <dgm:pt modelId="{5C90170F-5AAA-45F0-BA68-E69BEB119533}" type="parTrans" cxnId="{1CBA2FD1-C768-41D3-9064-F8F1413ED80F}">
      <dgm:prSet/>
      <dgm:spPr/>
      <dgm:t>
        <a:bodyPr/>
        <a:lstStyle/>
        <a:p>
          <a:pPr latinLnBrk="1"/>
          <a:endParaRPr lang="ko-KR" altLang="en-US" sz="1400"/>
        </a:p>
      </dgm:t>
    </dgm:pt>
    <dgm:pt modelId="{A5736550-498B-4894-A933-EED57EB57CF2}" type="sibTrans" cxnId="{1CBA2FD1-C768-41D3-9064-F8F1413ED80F}">
      <dgm:prSet/>
      <dgm:spPr/>
      <dgm:t>
        <a:bodyPr/>
        <a:lstStyle/>
        <a:p>
          <a:pPr latinLnBrk="1"/>
          <a:endParaRPr lang="ko-KR" altLang="en-US" sz="1400"/>
        </a:p>
      </dgm:t>
    </dgm:pt>
    <dgm:pt modelId="{796455E9-0D08-4CB6-B9D1-355A3012BC77}">
      <dgm:prSet phldrT="[텍스트]" custT="1"/>
      <dgm:spPr/>
      <dgm:t>
        <a:bodyPr/>
        <a:lstStyle/>
        <a:p>
          <a:pPr latinLnBrk="1"/>
          <a:r>
            <a: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안전 의식을 갖춘 자</a:t>
          </a:r>
          <a:endParaRPr lang="ko-KR" altLang="en-US" sz="2000" dirty="0"/>
        </a:p>
      </dgm:t>
    </dgm:pt>
    <dgm:pt modelId="{376BAE99-877D-4674-AB99-086809204911}" type="parTrans" cxnId="{595C42B8-643F-450F-9F1C-3B72F764D719}">
      <dgm:prSet/>
      <dgm:spPr/>
      <dgm:t>
        <a:bodyPr/>
        <a:lstStyle/>
        <a:p>
          <a:pPr latinLnBrk="1"/>
          <a:endParaRPr lang="ko-KR" altLang="en-US" sz="1400"/>
        </a:p>
      </dgm:t>
    </dgm:pt>
    <dgm:pt modelId="{EF1429C4-A12F-4E87-8F9F-E2E49BCE160C}" type="sibTrans" cxnId="{595C42B8-643F-450F-9F1C-3B72F764D719}">
      <dgm:prSet/>
      <dgm:spPr/>
      <dgm:t>
        <a:bodyPr/>
        <a:lstStyle/>
        <a:p>
          <a:pPr latinLnBrk="1"/>
          <a:endParaRPr lang="ko-KR" altLang="en-US" sz="1400"/>
        </a:p>
      </dgm:t>
    </dgm:pt>
    <dgm:pt modelId="{C6F6D762-AC86-4C1D-81D6-4AF961571AF0}" type="pres">
      <dgm:prSet presAssocID="{813B81A8-F803-47EE-8E17-9AD9CFD53AA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A039EC6-730A-42C4-8E3B-3456EB84FC0E}" type="pres">
      <dgm:prSet presAssocID="{813B81A8-F803-47EE-8E17-9AD9CFD53AA0}" presName="axisShape" presStyleLbl="bgShp" presStyleIdx="0" presStyleCnt="1" custLinFactNeighborY="1752"/>
      <dgm:spPr/>
    </dgm:pt>
    <dgm:pt modelId="{0BE44776-2A96-4247-95A7-00E13B0FCF64}" type="pres">
      <dgm:prSet presAssocID="{813B81A8-F803-47EE-8E17-9AD9CFD53AA0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4375DBD-B4A6-40C8-8403-BB12A0ADF16A}" type="pres">
      <dgm:prSet presAssocID="{813B81A8-F803-47EE-8E17-9AD9CFD53AA0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2411D2D-817E-46D5-9CD2-4078DCCBF038}" type="pres">
      <dgm:prSet presAssocID="{813B81A8-F803-47EE-8E17-9AD9CFD53AA0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CEA4639-AFE5-4A50-BB23-9CE300F60275}" type="pres">
      <dgm:prSet presAssocID="{813B81A8-F803-47EE-8E17-9AD9CFD53AA0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84D4A7F-5679-416A-A2B0-1BF8B1C5EEDB}" type="presOf" srcId="{BBF32D4F-B540-4278-A396-87BEF86218B4}" destId="{42411D2D-817E-46D5-9CD2-4078DCCBF038}" srcOrd="0" destOrd="0" presId="urn:microsoft.com/office/officeart/2005/8/layout/matrix2"/>
    <dgm:cxn modelId="{0B9B168B-07CE-4DD1-8F0C-39C794045AC4}" type="presOf" srcId="{813B81A8-F803-47EE-8E17-9AD9CFD53AA0}" destId="{C6F6D762-AC86-4C1D-81D6-4AF961571AF0}" srcOrd="0" destOrd="0" presId="urn:microsoft.com/office/officeart/2005/8/layout/matrix2"/>
    <dgm:cxn modelId="{A4BD7A07-76BE-465C-9EBB-6E826BC5CD97}" srcId="{813B81A8-F803-47EE-8E17-9AD9CFD53AA0}" destId="{08864289-3D12-4B30-8BC1-623AC5EEF850}" srcOrd="0" destOrd="0" parTransId="{5FB12819-9747-447D-BA98-0E1018DD3B57}" sibTransId="{8FD90D82-AE4E-4262-9B00-EF5218151EA0}"/>
    <dgm:cxn modelId="{D197B975-1760-4927-A88D-A72D14754FC4}" type="presOf" srcId="{796455E9-0D08-4CB6-B9D1-355A3012BC77}" destId="{6CEA4639-AFE5-4A50-BB23-9CE300F60275}" srcOrd="0" destOrd="0" presId="urn:microsoft.com/office/officeart/2005/8/layout/matrix2"/>
    <dgm:cxn modelId="{A6BC10C3-3D78-4A9D-8D70-DB6095CBE777}" type="presOf" srcId="{9AA423AA-FE37-4907-ACE8-73357DC30781}" destId="{94375DBD-B4A6-40C8-8403-BB12A0ADF16A}" srcOrd="0" destOrd="0" presId="urn:microsoft.com/office/officeart/2005/8/layout/matrix2"/>
    <dgm:cxn modelId="{595C42B8-643F-450F-9F1C-3B72F764D719}" srcId="{813B81A8-F803-47EE-8E17-9AD9CFD53AA0}" destId="{796455E9-0D08-4CB6-B9D1-355A3012BC77}" srcOrd="3" destOrd="0" parTransId="{376BAE99-877D-4674-AB99-086809204911}" sibTransId="{EF1429C4-A12F-4E87-8F9F-E2E49BCE160C}"/>
    <dgm:cxn modelId="{1CBA2FD1-C768-41D3-9064-F8F1413ED80F}" srcId="{813B81A8-F803-47EE-8E17-9AD9CFD53AA0}" destId="{BBF32D4F-B540-4278-A396-87BEF86218B4}" srcOrd="2" destOrd="0" parTransId="{5C90170F-5AAA-45F0-BA68-E69BEB119533}" sibTransId="{A5736550-498B-4894-A933-EED57EB57CF2}"/>
    <dgm:cxn modelId="{11736B48-D107-485E-8CE5-3BB6881D910A}" type="presOf" srcId="{08864289-3D12-4B30-8BC1-623AC5EEF850}" destId="{0BE44776-2A96-4247-95A7-00E13B0FCF64}" srcOrd="0" destOrd="0" presId="urn:microsoft.com/office/officeart/2005/8/layout/matrix2"/>
    <dgm:cxn modelId="{0A9C2A6F-8536-4D8F-A401-86E5CABAB78B}" srcId="{813B81A8-F803-47EE-8E17-9AD9CFD53AA0}" destId="{9AA423AA-FE37-4907-ACE8-73357DC30781}" srcOrd="1" destOrd="0" parTransId="{8CD3D5CF-A5AA-4453-827C-49801C34D331}" sibTransId="{E2661F62-CD4B-4E16-9CD3-3DF0DE3BB29B}"/>
    <dgm:cxn modelId="{444C7EF4-4971-454E-A367-0A245460D773}" type="presParOf" srcId="{C6F6D762-AC86-4C1D-81D6-4AF961571AF0}" destId="{5A039EC6-730A-42C4-8E3B-3456EB84FC0E}" srcOrd="0" destOrd="0" presId="urn:microsoft.com/office/officeart/2005/8/layout/matrix2"/>
    <dgm:cxn modelId="{B16FC160-90B6-4BEF-BAED-F1292824FACB}" type="presParOf" srcId="{C6F6D762-AC86-4C1D-81D6-4AF961571AF0}" destId="{0BE44776-2A96-4247-95A7-00E13B0FCF64}" srcOrd="1" destOrd="0" presId="urn:microsoft.com/office/officeart/2005/8/layout/matrix2"/>
    <dgm:cxn modelId="{EF311841-EE9A-44F1-99C6-E7694DB3CAB3}" type="presParOf" srcId="{C6F6D762-AC86-4C1D-81D6-4AF961571AF0}" destId="{94375DBD-B4A6-40C8-8403-BB12A0ADF16A}" srcOrd="2" destOrd="0" presId="urn:microsoft.com/office/officeart/2005/8/layout/matrix2"/>
    <dgm:cxn modelId="{58B3E533-D620-4AB0-89E3-C19B4DF7A1E1}" type="presParOf" srcId="{C6F6D762-AC86-4C1D-81D6-4AF961571AF0}" destId="{42411D2D-817E-46D5-9CD2-4078DCCBF038}" srcOrd="3" destOrd="0" presId="urn:microsoft.com/office/officeart/2005/8/layout/matrix2"/>
    <dgm:cxn modelId="{E2CE1E5E-320D-4945-895D-8AF4804E7996}" type="presParOf" srcId="{C6F6D762-AC86-4C1D-81D6-4AF961571AF0}" destId="{6CEA4639-AFE5-4A50-BB23-9CE300F60275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94681C-BEE2-4AE1-95B7-7E025BEC3555}">
      <dsp:nvSpPr>
        <dsp:cNvPr id="0" name=""/>
        <dsp:cNvSpPr/>
      </dsp:nvSpPr>
      <dsp:spPr>
        <a:xfrm>
          <a:off x="-242303" y="0"/>
          <a:ext cx="4629571" cy="462957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F05C5C-84AE-4B89-AD2C-B685B5900D2B}">
      <dsp:nvSpPr>
        <dsp:cNvPr id="0" name=""/>
        <dsp:cNvSpPr/>
      </dsp:nvSpPr>
      <dsp:spPr>
        <a:xfrm>
          <a:off x="2072482" y="0"/>
          <a:ext cx="7700435" cy="4629571"/>
        </a:xfrm>
        <a:prstGeom prst="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다양한 선종 및 항로</a:t>
          </a:r>
          <a:endParaRPr lang="en-US" altLang="ko-K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72482" y="0"/>
        <a:ext cx="3850217" cy="1388874"/>
      </dsp:txXfrm>
    </dsp:sp>
    <dsp:sp modelId="{D28173A1-3AB9-4318-9C57-7935A137FBFC}">
      <dsp:nvSpPr>
        <dsp:cNvPr id="0" name=""/>
        <dsp:cNvSpPr/>
      </dsp:nvSpPr>
      <dsp:spPr>
        <a:xfrm>
          <a:off x="567872" y="1388874"/>
          <a:ext cx="3009218" cy="300921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222839"/>
            <a:satOff val="5970"/>
            <a:lumOff val="263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100A02-78CE-42F6-B4E5-78F8811366EC}">
      <dsp:nvSpPr>
        <dsp:cNvPr id="0" name=""/>
        <dsp:cNvSpPr/>
      </dsp:nvSpPr>
      <dsp:spPr>
        <a:xfrm>
          <a:off x="2072482" y="1388874"/>
          <a:ext cx="7700435" cy="3009218"/>
        </a:xfrm>
        <a:prstGeom prst="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shade val="50000"/>
              <a:hueOff val="222839"/>
              <a:satOff val="5970"/>
              <a:lumOff val="263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빠른 진급 기회</a:t>
          </a:r>
          <a:endParaRPr lang="en-US" altLang="ko-K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72482" y="1388874"/>
        <a:ext cx="3850217" cy="1388869"/>
      </dsp:txXfrm>
    </dsp:sp>
    <dsp:sp modelId="{DCDED8B7-E12B-4597-B3BC-260686250E2E}">
      <dsp:nvSpPr>
        <dsp:cNvPr id="0" name=""/>
        <dsp:cNvSpPr/>
      </dsp:nvSpPr>
      <dsp:spPr>
        <a:xfrm>
          <a:off x="1378047" y="2777744"/>
          <a:ext cx="1388870" cy="138887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222839"/>
            <a:satOff val="5970"/>
            <a:lumOff val="263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496D59-0C57-4DC1-BC1A-40E263606FC4}">
      <dsp:nvSpPr>
        <dsp:cNvPr id="0" name=""/>
        <dsp:cNvSpPr/>
      </dsp:nvSpPr>
      <dsp:spPr>
        <a:xfrm>
          <a:off x="2072482" y="2777744"/>
          <a:ext cx="7700435" cy="1388870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1">
              <a:shade val="50000"/>
              <a:hueOff val="222839"/>
              <a:satOff val="5970"/>
              <a:lumOff val="263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육상 근무 기회</a:t>
          </a:r>
          <a:endParaRPr lang="en-US" altLang="ko-K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72482" y="2777744"/>
        <a:ext cx="3850217" cy="1388870"/>
      </dsp:txXfrm>
    </dsp:sp>
    <dsp:sp modelId="{BDE8A7D6-D847-4EBF-8B34-83D99182F1D0}">
      <dsp:nvSpPr>
        <dsp:cNvPr id="0" name=""/>
        <dsp:cNvSpPr/>
      </dsp:nvSpPr>
      <dsp:spPr>
        <a:xfrm>
          <a:off x="5438092" y="0"/>
          <a:ext cx="4819432" cy="13888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400" kern="1200" dirty="0"/>
            <a:t>General Cargo, Bulk Carrier, Container, Chemical Tanker, Combo Vessel </a:t>
          </a:r>
          <a:r>
            <a:rPr lang="ko-KR" altLang="en-US" sz="1400" kern="1200" dirty="0"/>
            <a:t>등</a:t>
          </a:r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/>
            <a:t>한중일</a:t>
          </a:r>
          <a:r>
            <a:rPr lang="en-US" altLang="ko-KR" sz="1400" kern="1200" dirty="0"/>
            <a:t>, </a:t>
          </a:r>
          <a:r>
            <a:rPr lang="ko-KR" altLang="en-US" sz="1400" kern="1200" dirty="0"/>
            <a:t>동남아</a:t>
          </a:r>
          <a:r>
            <a:rPr lang="en-US" altLang="ko-KR" sz="1400" kern="1200" dirty="0"/>
            <a:t>, </a:t>
          </a:r>
          <a:r>
            <a:rPr lang="ko-KR" altLang="en-US" sz="1400" kern="1200" dirty="0"/>
            <a:t>인도</a:t>
          </a:r>
          <a:r>
            <a:rPr lang="en-US" altLang="ko-KR" sz="1400" kern="1200" dirty="0"/>
            <a:t>, </a:t>
          </a:r>
          <a:r>
            <a:rPr lang="ko-KR" altLang="en-US" sz="1400" kern="1200" dirty="0"/>
            <a:t>중동</a:t>
          </a:r>
          <a:r>
            <a:rPr lang="en-US" altLang="ko-KR" sz="1400" kern="1200" dirty="0"/>
            <a:t>, World-wide </a:t>
          </a:r>
          <a:endParaRPr lang="ko-KR" altLang="en-US" sz="1400" kern="1200" dirty="0"/>
        </a:p>
      </dsp:txBody>
      <dsp:txXfrm>
        <a:off x="5438092" y="0"/>
        <a:ext cx="4819432" cy="1388874"/>
      </dsp:txXfrm>
    </dsp:sp>
    <dsp:sp modelId="{58FF1752-026A-4C8C-A0B5-B37B804B6C19}">
      <dsp:nvSpPr>
        <dsp:cNvPr id="0" name=""/>
        <dsp:cNvSpPr/>
      </dsp:nvSpPr>
      <dsp:spPr>
        <a:xfrm>
          <a:off x="5462675" y="1388874"/>
          <a:ext cx="4770265" cy="138886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 err="1" smtClean="0"/>
            <a:t>삼항사</a:t>
          </a:r>
          <a:r>
            <a:rPr lang="en-US" altLang="ko-KR" sz="1400" kern="1200" dirty="0" smtClean="0"/>
            <a:t> </a:t>
          </a:r>
          <a:r>
            <a:rPr lang="en-US" altLang="ko-KR" sz="1400" kern="1200" dirty="0" smtClean="0">
              <a:sym typeface="Wingdings" panose="05000000000000000000" pitchFamily="2" charset="2"/>
            </a:rPr>
            <a:t> </a:t>
          </a:r>
          <a:r>
            <a:rPr lang="ko-KR" altLang="en-US" sz="1400" kern="1200" dirty="0" smtClean="0"/>
            <a:t>선장 </a:t>
          </a:r>
          <a:r>
            <a:rPr lang="en-US" altLang="ko-KR" sz="1400" kern="1200" dirty="0" smtClean="0"/>
            <a:t>(5</a:t>
          </a:r>
          <a:r>
            <a:rPr lang="ko-KR" altLang="en-US" sz="1400" kern="1200" dirty="0" smtClean="0"/>
            <a:t>년</a:t>
          </a:r>
          <a:r>
            <a:rPr lang="en-US" altLang="ko-KR" sz="1400" kern="1200" dirty="0" smtClean="0"/>
            <a:t>) </a:t>
          </a:r>
          <a:endParaRPr lang="ko-KR" altLang="en-US" sz="1400" kern="1200" dirty="0"/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 smtClean="0"/>
            <a:t>근무평가 </a:t>
          </a:r>
          <a:r>
            <a:rPr lang="ko-KR" altLang="en-US" sz="1400" kern="1200" dirty="0"/>
            <a:t>우수자 및 목표 의식이 높은 </a:t>
          </a:r>
          <a:r>
            <a:rPr lang="ko-KR" altLang="en-US" sz="1400" kern="1200" dirty="0" smtClean="0"/>
            <a:t>선원            조기 진급  기회 부여</a:t>
          </a:r>
          <a:r>
            <a:rPr lang="en-US" altLang="ko-KR" sz="1400" kern="1200" dirty="0" smtClean="0"/>
            <a:t> </a:t>
          </a:r>
          <a:endParaRPr lang="ko-KR" altLang="en-US" sz="1400" kern="1200" dirty="0"/>
        </a:p>
      </dsp:txBody>
      <dsp:txXfrm>
        <a:off x="5462675" y="1388874"/>
        <a:ext cx="4770265" cy="1388869"/>
      </dsp:txXfrm>
    </dsp:sp>
    <dsp:sp modelId="{76BC8354-C4B2-4581-8BE3-A91E2D38297A}">
      <dsp:nvSpPr>
        <dsp:cNvPr id="0" name=""/>
        <dsp:cNvSpPr/>
      </dsp:nvSpPr>
      <dsp:spPr>
        <a:xfrm>
          <a:off x="5444675" y="2777744"/>
          <a:ext cx="4806265" cy="138887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/>
            <a:t>육상 근무 </a:t>
          </a:r>
          <a:r>
            <a:rPr lang="ko-KR" altLang="en-US" sz="1400" kern="1200" dirty="0" err="1"/>
            <a:t>희망시</a:t>
          </a:r>
          <a:r>
            <a:rPr lang="en-US" altLang="ko-KR" sz="1400" kern="1200" dirty="0"/>
            <a:t>, </a:t>
          </a:r>
          <a:r>
            <a:rPr lang="ko-KR" altLang="en-US" sz="1400" kern="1200" dirty="0"/>
            <a:t>선주 및 관리사 감독으로 기회   제공</a:t>
          </a:r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 smtClean="0"/>
            <a:t>근무평가 </a:t>
          </a:r>
          <a:r>
            <a:rPr lang="ko-KR" altLang="en-US" sz="1400" kern="1200" dirty="0"/>
            <a:t>우수자 및 목표 의식이 높은 선원 </a:t>
          </a:r>
          <a:r>
            <a:rPr lang="ko-KR" altLang="en-US" sz="1400" kern="1200" dirty="0" smtClean="0"/>
            <a:t>          우선권 부여</a:t>
          </a:r>
          <a:r>
            <a:rPr lang="en-US" altLang="ko-KR" sz="1400" kern="1200" dirty="0" smtClean="0"/>
            <a:t> </a:t>
          </a:r>
          <a:endParaRPr lang="ko-KR" altLang="en-US" sz="1400" kern="1200" dirty="0"/>
        </a:p>
      </dsp:txBody>
      <dsp:txXfrm>
        <a:off x="5444675" y="2777744"/>
        <a:ext cx="4806265" cy="13888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39EC6-730A-42C4-8E3B-3456EB84FC0E}">
      <dsp:nvSpPr>
        <dsp:cNvPr id="0" name=""/>
        <dsp:cNvSpPr/>
      </dsp:nvSpPr>
      <dsp:spPr>
        <a:xfrm>
          <a:off x="1455145" y="0"/>
          <a:ext cx="4567470" cy="456747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44776-2A96-4247-95A7-00E13B0FCF64}">
      <dsp:nvSpPr>
        <dsp:cNvPr id="0" name=""/>
        <dsp:cNvSpPr/>
      </dsp:nvSpPr>
      <dsp:spPr>
        <a:xfrm>
          <a:off x="1752030" y="296885"/>
          <a:ext cx="1826988" cy="1826988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목표 의식을 가진 자</a:t>
          </a:r>
          <a:endParaRPr lang="ko-KR" altLang="en-US" sz="2000" kern="1200" dirty="0"/>
        </a:p>
      </dsp:txBody>
      <dsp:txXfrm>
        <a:off x="1841216" y="386071"/>
        <a:ext cx="1648616" cy="1648616"/>
      </dsp:txXfrm>
    </dsp:sp>
    <dsp:sp modelId="{94375DBD-B4A6-40C8-8403-BB12A0ADF16A}">
      <dsp:nvSpPr>
        <dsp:cNvPr id="0" name=""/>
        <dsp:cNvSpPr/>
      </dsp:nvSpPr>
      <dsp:spPr>
        <a:xfrm>
          <a:off x="3898741" y="296885"/>
          <a:ext cx="1826988" cy="1826988"/>
        </a:xfrm>
        <a:prstGeom prst="roundRect">
          <a:avLst/>
        </a:prstGeom>
        <a:solidFill>
          <a:schemeClr val="accent1">
            <a:shade val="80000"/>
            <a:hueOff val="90421"/>
            <a:satOff val="1725"/>
            <a:lumOff val="76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책임감 있는 전문가</a:t>
          </a:r>
          <a:endParaRPr lang="ko-KR" altLang="en-US" sz="2000" kern="1200" dirty="0"/>
        </a:p>
      </dsp:txBody>
      <dsp:txXfrm>
        <a:off x="3987927" y="386071"/>
        <a:ext cx="1648616" cy="1648616"/>
      </dsp:txXfrm>
    </dsp:sp>
    <dsp:sp modelId="{42411D2D-817E-46D5-9CD2-4078DCCBF038}">
      <dsp:nvSpPr>
        <dsp:cNvPr id="0" name=""/>
        <dsp:cNvSpPr/>
      </dsp:nvSpPr>
      <dsp:spPr>
        <a:xfrm>
          <a:off x="1752030" y="2443596"/>
          <a:ext cx="1826988" cy="1826988"/>
        </a:xfrm>
        <a:prstGeom prst="roundRect">
          <a:avLst/>
        </a:prstGeom>
        <a:solidFill>
          <a:schemeClr val="accent1">
            <a:shade val="80000"/>
            <a:hueOff val="180842"/>
            <a:satOff val="3450"/>
            <a:lumOff val="152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동료 의식을 갖춘 자</a:t>
          </a:r>
          <a:endParaRPr lang="ko-KR" altLang="en-US" sz="2000" kern="1200" dirty="0"/>
        </a:p>
      </dsp:txBody>
      <dsp:txXfrm>
        <a:off x="1841216" y="2532782"/>
        <a:ext cx="1648616" cy="1648616"/>
      </dsp:txXfrm>
    </dsp:sp>
    <dsp:sp modelId="{6CEA4639-AFE5-4A50-BB23-9CE300F60275}">
      <dsp:nvSpPr>
        <dsp:cNvPr id="0" name=""/>
        <dsp:cNvSpPr/>
      </dsp:nvSpPr>
      <dsp:spPr>
        <a:xfrm>
          <a:off x="3898741" y="2443596"/>
          <a:ext cx="1826988" cy="1826988"/>
        </a:xfrm>
        <a:prstGeom prst="roundRect">
          <a:avLst/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안전 의식을 갖춘 자</a:t>
          </a:r>
          <a:endParaRPr lang="ko-KR" altLang="en-US" sz="2000" kern="1200" dirty="0"/>
        </a:p>
      </dsp:txBody>
      <dsp:txXfrm>
        <a:off x="3987927" y="2532782"/>
        <a:ext cx="1648616" cy="16486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5553" tIns="47777" rIns="95553" bIns="47777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5553" tIns="47777" rIns="95553" bIns="47777" rtlCol="0"/>
          <a:lstStyle>
            <a:lvl1pPr algn="r">
              <a:defRPr sz="1300"/>
            </a:lvl1pPr>
          </a:lstStyle>
          <a:p>
            <a:fld id="{F9ED1C6C-4ABC-4F4B-8CD9-DF6BF25A7D85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3" tIns="47777" rIns="95553" bIns="4777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5553" tIns="47777" rIns="95553" bIns="47777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5553" tIns="47777" rIns="95553" bIns="47777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5553" tIns="47777" rIns="95553" bIns="47777" rtlCol="0" anchor="b"/>
          <a:lstStyle>
            <a:lvl1pPr algn="r">
              <a:defRPr sz="1300"/>
            </a:lvl1pPr>
          </a:lstStyle>
          <a:p>
            <a:fld id="{D4C44EFF-24D1-40C3-952A-137CF7A9A82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914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44EFF-24D1-40C3-952A-137CF7A9A820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1362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우선 목차를 간단하게 설명 드리겠습니다</a:t>
            </a:r>
            <a:r>
              <a:rPr lang="en-US" altLang="ko-KR" dirty="0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44EFF-24D1-40C3-952A-137CF7A9A820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9467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619E-ABA8-46BB-9947-6722CB065796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943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619E-ABA8-46BB-9947-6722CB065796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383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619E-ABA8-46BB-9947-6722CB065796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551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44EFF-24D1-40C3-952A-137CF7A9A820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226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ko-KR" altLang="en-US" dirty="0" err="1" smtClean="0"/>
              <a:t>우양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잡화선대</a:t>
            </a:r>
            <a:r>
              <a:rPr lang="ko-KR" altLang="en-US" dirty="0" smtClean="0"/>
              <a:t> 급여 수준</a:t>
            </a:r>
            <a:endParaRPr lang="en-US" altLang="ko-KR" dirty="0" smtClean="0"/>
          </a:p>
          <a:p>
            <a:pPr marL="171450" indent="-171450">
              <a:buFontTx/>
              <a:buChar char="-"/>
            </a:pPr>
            <a:r>
              <a:rPr lang="ko-KR" altLang="en-US" baseline="0" dirty="0" err="1" smtClean="0"/>
              <a:t>선기장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: 710</a:t>
            </a:r>
            <a:r>
              <a:rPr lang="ko-KR" altLang="en-US" baseline="0" dirty="0" smtClean="0"/>
              <a:t>만원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1</a:t>
            </a:r>
            <a:r>
              <a:rPr lang="ko-KR" altLang="en-US" baseline="0" dirty="0" err="1" smtClean="0"/>
              <a:t>항기사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: 570</a:t>
            </a:r>
            <a:r>
              <a:rPr lang="ko-KR" altLang="en-US" baseline="0" dirty="0" smtClean="0"/>
              <a:t>만원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2</a:t>
            </a:r>
            <a:r>
              <a:rPr lang="ko-KR" altLang="en-US" baseline="0" dirty="0" err="1" smtClean="0"/>
              <a:t>항기사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: 493</a:t>
            </a:r>
            <a:r>
              <a:rPr lang="ko-KR" altLang="en-US" baseline="0" dirty="0" smtClean="0"/>
              <a:t>만원</a:t>
            </a:r>
            <a:endParaRPr lang="en-US" altLang="ko-KR" baseline="0" dirty="0" smtClean="0"/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2. </a:t>
            </a:r>
            <a:r>
              <a:rPr lang="ko-KR" altLang="en-US" baseline="0" dirty="0" err="1" smtClean="0"/>
              <a:t>우양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벌크선대</a:t>
            </a:r>
            <a:r>
              <a:rPr lang="ko-KR" altLang="en-US" baseline="0" dirty="0" smtClean="0"/>
              <a:t> 급여 수준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ko-KR" altLang="en-US" baseline="0" dirty="0" err="1" smtClean="0"/>
              <a:t>선기장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: 1230~1330</a:t>
            </a:r>
            <a:r>
              <a:rPr lang="ko-KR" altLang="en-US" baseline="0" dirty="0" smtClean="0"/>
              <a:t>만원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1</a:t>
            </a:r>
            <a:r>
              <a:rPr lang="ko-KR" altLang="en-US" baseline="0" dirty="0" err="1" smtClean="0"/>
              <a:t>항기사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: 930~965</a:t>
            </a:r>
            <a:r>
              <a:rPr lang="ko-KR" altLang="en-US" baseline="0" dirty="0" smtClean="0"/>
              <a:t>만원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2</a:t>
            </a:r>
            <a:r>
              <a:rPr lang="ko-KR" altLang="en-US" baseline="0" dirty="0" err="1" smtClean="0"/>
              <a:t>항기사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: 530~585</a:t>
            </a:r>
            <a:r>
              <a:rPr lang="ko-KR" altLang="en-US" baseline="0" dirty="0" smtClean="0"/>
              <a:t>만원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3. </a:t>
            </a:r>
            <a:r>
              <a:rPr lang="ko-KR" altLang="en-US" baseline="0" dirty="0" smtClean="0"/>
              <a:t>컨테이너 선대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ko-KR" altLang="en-US" baseline="0" dirty="0" err="1" smtClean="0"/>
              <a:t>선기장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: 932</a:t>
            </a:r>
            <a:r>
              <a:rPr lang="ko-KR" altLang="en-US" baseline="0" dirty="0" smtClean="0"/>
              <a:t>만원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1</a:t>
            </a:r>
            <a:r>
              <a:rPr lang="ko-KR" altLang="en-US" baseline="0" dirty="0" err="1" smtClean="0"/>
              <a:t>항기사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: 730</a:t>
            </a:r>
            <a:r>
              <a:rPr lang="ko-KR" altLang="en-US" baseline="0" dirty="0" smtClean="0"/>
              <a:t>만원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2</a:t>
            </a:r>
            <a:r>
              <a:rPr lang="ko-KR" altLang="en-US" baseline="0" dirty="0" err="1" smtClean="0"/>
              <a:t>항기사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: 560</a:t>
            </a:r>
            <a:r>
              <a:rPr lang="ko-KR" altLang="en-US" baseline="0" dirty="0" smtClean="0"/>
              <a:t>만원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4. </a:t>
            </a:r>
            <a:r>
              <a:rPr lang="ko-KR" altLang="en-US" baseline="0" dirty="0" err="1" smtClean="0"/>
              <a:t>탱커선대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ko-KR" altLang="en-US" baseline="0" dirty="0" err="1" smtClean="0"/>
              <a:t>선기장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: 1000~1200</a:t>
            </a:r>
            <a:r>
              <a:rPr lang="ko-KR" altLang="en-US" baseline="0" dirty="0" smtClean="0"/>
              <a:t>만원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1</a:t>
            </a:r>
            <a:r>
              <a:rPr lang="ko-KR" altLang="en-US" baseline="0" dirty="0" err="1" smtClean="0"/>
              <a:t>항기사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: 750</a:t>
            </a:r>
            <a:r>
              <a:rPr lang="ko-KR" altLang="en-US" baseline="0" dirty="0" smtClean="0"/>
              <a:t>만원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ko-KR" altLang="en-US" dirty="0" err="1" smtClean="0"/>
              <a:t>선기장</a:t>
            </a:r>
            <a:r>
              <a:rPr lang="ko-KR" altLang="en-US" dirty="0" smtClean="0"/>
              <a:t> </a:t>
            </a:r>
            <a:r>
              <a:rPr lang="en-US" altLang="ko-KR" dirty="0" smtClean="0"/>
              <a:t>: $11000(CSON)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1</a:t>
            </a:r>
            <a:r>
              <a:rPr lang="ko-KR" altLang="en-US" dirty="0" err="1" smtClean="0"/>
              <a:t>항기사</a:t>
            </a:r>
            <a:r>
              <a:rPr lang="ko-KR" altLang="en-US" dirty="0" smtClean="0"/>
              <a:t> </a:t>
            </a:r>
            <a:r>
              <a:rPr lang="en-US" altLang="ko-KR" dirty="0" smtClean="0"/>
              <a:t>:$8500(CSON)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0619E-ABA8-46BB-9947-6722CB065796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313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44EFF-24D1-40C3-952A-137CF7A9A820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9253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44EFF-24D1-40C3-952A-137CF7A9A820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458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9699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542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3923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394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99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8094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4445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4906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1065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520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040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524000" cy="17093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9480" y="47625"/>
            <a:ext cx="519656" cy="542925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829425"/>
            <a:ext cx="12192000" cy="36000"/>
          </a:xfrm>
          <a:prstGeom prst="rect">
            <a:avLst/>
          </a:prstGeom>
          <a:solidFill>
            <a:srgbClr val="70D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DDDA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71525" y="323851"/>
            <a:ext cx="9350374" cy="527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 text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771524" y="901701"/>
            <a:ext cx="9350375" cy="4063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is simply dummy text of the printing and typesetting industry.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3291" y="226754"/>
            <a:ext cx="472034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A14B32-7BBB-4E59-9681-4FA60E1D71DB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6626" y="6418006"/>
            <a:ext cx="1938699" cy="30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27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912" y="98425"/>
            <a:ext cx="3090541" cy="28352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8600" y="1022286"/>
            <a:ext cx="5613400" cy="583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56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C43EF-C4F2-48D3-88F0-97A82D36E028}" type="datetimeFigureOut">
              <a:rPr lang="ko-KR" altLang="en-US" smtClean="0"/>
              <a:pPr/>
              <a:t>2024-11-04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FA323-A0AD-40F1-9907-B1D2C6BA7E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937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smship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906" y="944566"/>
            <a:ext cx="11970169" cy="5007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4976" y="5669368"/>
            <a:ext cx="4062145" cy="633062"/>
          </a:xfrm>
          <a:prstGeom prst="rect">
            <a:avLst/>
          </a:prstGeom>
        </p:spPr>
      </p:pic>
      <p:sp>
        <p:nvSpPr>
          <p:cNvPr id="7" name="Text Placeholder 1"/>
          <p:cNvSpPr txBox="1">
            <a:spLocks/>
          </p:cNvSpPr>
          <p:nvPr/>
        </p:nvSpPr>
        <p:spPr>
          <a:xfrm>
            <a:off x="123906" y="397880"/>
            <a:ext cx="11970169" cy="10476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ko-KR" altLang="en-US" sz="4400" b="1" dirty="0" smtClean="0"/>
              <a:t>채용박람회</a:t>
            </a:r>
            <a:endParaRPr lang="en-US" altLang="ko-KR" sz="4800" b="1" dirty="0"/>
          </a:p>
        </p:txBody>
      </p:sp>
    </p:spTree>
    <p:extLst>
      <p:ext uri="{BB962C8B-B14F-4D97-AF65-F5344CB8AC3E}">
        <p14:creationId xmlns:p14="http://schemas.microsoft.com/office/powerpoint/2010/main" val="417878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490978" y="260105"/>
            <a:ext cx="5601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/>
              <a:t>CEO </a:t>
            </a:r>
            <a:r>
              <a:rPr lang="ko-KR" altLang="en-US" sz="4000" b="1"/>
              <a:t>메시지</a:t>
            </a:r>
            <a:endParaRPr lang="ko-KR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490978" y="1240729"/>
            <a:ext cx="693730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9pPr>
          </a:lstStyle>
          <a:p>
            <a:pPr marL="0" indent="0">
              <a:lnSpc>
                <a:spcPct val="150000"/>
              </a:lnSpc>
            </a:pP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1994</a:t>
            </a: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년 설립된 ㈜</a:t>
            </a:r>
            <a:r>
              <a:rPr kumimoji="0" lang="ko-KR" altLang="en-US" sz="1600" dirty="0" err="1">
                <a:solidFill>
                  <a:prstClr val="black"/>
                </a:solidFill>
                <a:latin typeface="+mn-ea"/>
                <a:ea typeface="+mn-ea"/>
              </a:rPr>
              <a:t>코리아쉽메니져스는</a:t>
            </a: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 그 동안의 내실 있는 성장을 바탕</a:t>
            </a:r>
            <a:endParaRPr kumimoji="0" lang="en-US" altLang="ko-KR" sz="1600" dirty="0">
              <a:solidFill>
                <a:prstClr val="black"/>
              </a:solidFill>
              <a:latin typeface="+mn-ea"/>
              <a:ea typeface="+mn-ea"/>
            </a:endParaRPr>
          </a:p>
          <a:p>
            <a:pPr marL="0" indent="0">
              <a:lnSpc>
                <a:spcPct val="150000"/>
              </a:lnSpc>
            </a:pPr>
            <a:r>
              <a:rPr kumimoji="0" lang="ko-KR" altLang="en-US" sz="1600" dirty="0" err="1">
                <a:solidFill>
                  <a:prstClr val="black"/>
                </a:solidFill>
                <a:latin typeface="+mn-ea"/>
                <a:ea typeface="+mn-ea"/>
              </a:rPr>
              <a:t>으로</a:t>
            </a: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 </a:t>
            </a: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Total Ship </a:t>
            </a:r>
            <a:r>
              <a:rPr kumimoji="0" lang="en-US" altLang="ko-KR" sz="1600" dirty="0" err="1">
                <a:solidFill>
                  <a:prstClr val="black"/>
                </a:solidFill>
                <a:latin typeface="+mn-ea"/>
                <a:ea typeface="+mn-ea"/>
              </a:rPr>
              <a:t>Manangement</a:t>
            </a: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를 자랑하는 전문 선박관리회사입니다</a:t>
            </a: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.</a:t>
            </a:r>
          </a:p>
          <a:p>
            <a:pPr marL="0" indent="0">
              <a:lnSpc>
                <a:spcPct val="150000"/>
              </a:lnSpc>
            </a:pPr>
            <a:endParaRPr kumimoji="0" lang="en-US" altLang="ko-KR" sz="1600" dirty="0">
              <a:solidFill>
                <a:prstClr val="black"/>
              </a:solidFill>
              <a:latin typeface="+mn-ea"/>
              <a:ea typeface="+mn-ea"/>
            </a:endParaRPr>
          </a:p>
          <a:p>
            <a:pPr marL="0" indent="0">
              <a:lnSpc>
                <a:spcPct val="150000"/>
              </a:lnSpc>
            </a:pP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국내</a:t>
            </a: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/</a:t>
            </a: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외 유수선사에서 보유하고 있는 </a:t>
            </a:r>
            <a:r>
              <a:rPr kumimoji="0" lang="ko-KR" altLang="en-US" sz="1600" dirty="0" err="1">
                <a:solidFill>
                  <a:prstClr val="black"/>
                </a:solidFill>
                <a:latin typeface="+mn-ea"/>
                <a:ea typeface="+mn-ea"/>
              </a:rPr>
              <a:t>벌크선</a:t>
            </a: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, </a:t>
            </a:r>
            <a:r>
              <a:rPr kumimoji="0" lang="ko-KR" altLang="en-US" sz="1600" dirty="0" err="1">
                <a:solidFill>
                  <a:prstClr val="black"/>
                </a:solidFill>
                <a:latin typeface="+mn-ea"/>
                <a:ea typeface="+mn-ea"/>
              </a:rPr>
              <a:t>케미칼</a:t>
            </a: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 탱커선</a:t>
            </a: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, </a:t>
            </a: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컨테이너선</a:t>
            </a: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,</a:t>
            </a:r>
          </a:p>
          <a:p>
            <a:pPr marL="0" indent="0">
              <a:lnSpc>
                <a:spcPct val="150000"/>
              </a:lnSpc>
            </a:pP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일반 화물선 등 다양한 선종들을 관리함과 동시에 선박개조 및 신조감리</a:t>
            </a:r>
            <a:endParaRPr kumimoji="0" lang="en-US" altLang="ko-KR" sz="1600" dirty="0">
              <a:solidFill>
                <a:prstClr val="black"/>
              </a:solidFill>
              <a:latin typeface="+mn-ea"/>
              <a:ea typeface="+mn-ea"/>
            </a:endParaRPr>
          </a:p>
          <a:p>
            <a:pPr marL="0" indent="0">
              <a:lnSpc>
                <a:spcPct val="150000"/>
              </a:lnSpc>
            </a:pP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부분까지 사업영역을 확장하여 글로벌 전문 선박관리 전문회사로 </a:t>
            </a:r>
            <a:r>
              <a:rPr kumimoji="0" lang="ko-KR" altLang="en-US" sz="1600" dirty="0" err="1">
                <a:solidFill>
                  <a:prstClr val="black"/>
                </a:solidFill>
                <a:latin typeface="+mn-ea"/>
                <a:ea typeface="+mn-ea"/>
              </a:rPr>
              <a:t>발돋음</a:t>
            </a:r>
            <a:endParaRPr kumimoji="0" lang="en-US" altLang="ko-KR" sz="1600" dirty="0">
              <a:solidFill>
                <a:prstClr val="black"/>
              </a:solidFill>
              <a:latin typeface="+mn-ea"/>
              <a:ea typeface="+mn-ea"/>
            </a:endParaRPr>
          </a:p>
          <a:p>
            <a:pPr marL="0" indent="0">
              <a:lnSpc>
                <a:spcPct val="150000"/>
              </a:lnSpc>
            </a:pP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하고 있으며</a:t>
            </a: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, </a:t>
            </a: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다 년간의 선박관리 </a:t>
            </a: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KNOW-HOW</a:t>
            </a: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와 유능한 인재를 바탕으로 </a:t>
            </a:r>
            <a:endParaRPr kumimoji="0" lang="en-US" altLang="ko-KR" sz="1600" dirty="0">
              <a:solidFill>
                <a:prstClr val="black"/>
              </a:solidFill>
              <a:latin typeface="+mn-ea"/>
              <a:ea typeface="+mn-ea"/>
            </a:endParaRPr>
          </a:p>
          <a:p>
            <a:pPr marL="0" indent="0">
              <a:lnSpc>
                <a:spcPct val="150000"/>
              </a:lnSpc>
            </a:pP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최고의 선박관리 회사로 발전할 수 있도록 노력하겠습니다</a:t>
            </a: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.</a:t>
            </a:r>
          </a:p>
          <a:p>
            <a:pPr marL="0" indent="0">
              <a:lnSpc>
                <a:spcPct val="150000"/>
              </a:lnSpc>
            </a:pPr>
            <a:endParaRPr kumimoji="0" lang="en-US" altLang="ko-KR" sz="1600" dirty="0">
              <a:solidFill>
                <a:prstClr val="black"/>
              </a:solidFill>
              <a:latin typeface="+mn-ea"/>
              <a:ea typeface="+mn-ea"/>
            </a:endParaRPr>
          </a:p>
          <a:p>
            <a:pPr marL="0" indent="0">
              <a:lnSpc>
                <a:spcPct val="150000"/>
              </a:lnSpc>
            </a:pP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고객의 성공을 우리의 성공으로 여기고 그것을 위해 지속적으로 발전하는</a:t>
            </a:r>
            <a:endParaRPr kumimoji="0" lang="en-US" altLang="ko-KR" sz="1600" dirty="0">
              <a:solidFill>
                <a:prstClr val="black"/>
              </a:solidFill>
              <a:latin typeface="+mn-ea"/>
              <a:ea typeface="+mn-ea"/>
            </a:endParaRPr>
          </a:p>
          <a:p>
            <a:pPr marL="0" indent="0">
              <a:lnSpc>
                <a:spcPct val="150000"/>
              </a:lnSpc>
            </a:pPr>
            <a:r>
              <a:rPr kumimoji="0" lang="ko-KR" altLang="en-US" sz="1600" dirty="0" err="1">
                <a:solidFill>
                  <a:prstClr val="black"/>
                </a:solidFill>
                <a:latin typeface="+mn-ea"/>
                <a:ea typeface="+mn-ea"/>
              </a:rPr>
              <a:t>코리아쉽메니져스가</a:t>
            </a: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 되겠습니다</a:t>
            </a: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.</a:t>
            </a:r>
          </a:p>
          <a:p>
            <a:pPr marL="0" indent="0" algn="r">
              <a:lnSpc>
                <a:spcPct val="150000"/>
              </a:lnSpc>
            </a:pPr>
            <a:r>
              <a:rPr kumimoji="0" lang="en-US" altLang="ko-KR" sz="1600" dirty="0">
                <a:solidFill>
                  <a:prstClr val="black"/>
                </a:solidFill>
                <a:latin typeface="+mn-ea"/>
                <a:ea typeface="+mn-ea"/>
              </a:rPr>
              <a:t>㈜</a:t>
            </a:r>
            <a:r>
              <a:rPr kumimoji="0" lang="ko-KR" altLang="en-US" sz="1600" dirty="0" err="1">
                <a:solidFill>
                  <a:prstClr val="black"/>
                </a:solidFill>
                <a:latin typeface="+mn-ea"/>
                <a:ea typeface="+mn-ea"/>
              </a:rPr>
              <a:t>코리아쉽메니져스</a:t>
            </a: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 </a:t>
            </a:r>
            <a:b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</a:br>
            <a:r>
              <a:rPr kumimoji="0" lang="ko-KR" altLang="en-US" sz="1600" dirty="0">
                <a:solidFill>
                  <a:prstClr val="black"/>
                </a:solidFill>
                <a:latin typeface="+mn-ea"/>
                <a:ea typeface="+mn-ea"/>
              </a:rPr>
              <a:t>대표이사 채 영길</a:t>
            </a:r>
            <a:endParaRPr kumimoji="0" lang="en-US" altLang="ko-KR" sz="16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3927" y="1211380"/>
            <a:ext cx="3665052" cy="3115294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30461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5805" y="411420"/>
            <a:ext cx="9350375" cy="52705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b="1" dirty="0"/>
              <a:t>㈜</a:t>
            </a:r>
            <a:r>
              <a:rPr lang="ko-KR" altLang="en-US" b="1" dirty="0" err="1"/>
              <a:t>코리아쉽메니져스</a:t>
            </a:r>
            <a:r>
              <a:rPr lang="ko-KR" altLang="en-US" b="1" dirty="0"/>
              <a:t> </a:t>
            </a:r>
            <a:r>
              <a:rPr lang="en-US" altLang="ko-KR" b="1" dirty="0"/>
              <a:t>- </a:t>
            </a:r>
            <a:r>
              <a:rPr lang="ko-KR" altLang="en-US" b="1" dirty="0"/>
              <a:t>연혁</a:t>
            </a:r>
          </a:p>
        </p:txBody>
      </p:sp>
      <p:sp>
        <p:nvSpPr>
          <p:cNvPr id="18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A14B32-7BBB-4E59-9681-4FA60E1D71DB}" type="slidenum">
              <a:rPr lang="en-US" smtClean="0">
                <a:latin typeface="+mn-ea"/>
              </a:rPr>
              <a:pPr/>
              <a:t>3</a:t>
            </a:fld>
            <a:endParaRPr lang="en-US" dirty="0">
              <a:latin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20789" y="938470"/>
            <a:ext cx="11438940" cy="5547628"/>
            <a:chOff x="379249" y="1089658"/>
            <a:chExt cx="8869445" cy="5547628"/>
          </a:xfrm>
        </p:grpSpPr>
        <p:grpSp>
          <p:nvGrpSpPr>
            <p:cNvPr id="77" name="그룹 76"/>
            <p:cNvGrpSpPr/>
            <p:nvPr/>
          </p:nvGrpSpPr>
          <p:grpSpPr>
            <a:xfrm>
              <a:off x="379249" y="1089658"/>
              <a:ext cx="8869445" cy="5547628"/>
              <a:chOff x="379249" y="817042"/>
              <a:chExt cx="12436885" cy="5495078"/>
            </a:xfrm>
          </p:grpSpPr>
          <p:grpSp>
            <p:nvGrpSpPr>
              <p:cNvPr id="78" name="그룹 77"/>
              <p:cNvGrpSpPr/>
              <p:nvPr/>
            </p:nvGrpSpPr>
            <p:grpSpPr>
              <a:xfrm>
                <a:off x="379249" y="1037968"/>
                <a:ext cx="5672406" cy="5274152"/>
                <a:chOff x="379249" y="1037968"/>
                <a:chExt cx="5672406" cy="5274152"/>
              </a:xfrm>
            </p:grpSpPr>
            <p:cxnSp>
              <p:nvCxnSpPr>
                <p:cNvPr id="117" name="직선 연결선 116"/>
                <p:cNvCxnSpPr>
                  <a:endCxn id="139" idx="4"/>
                </p:cNvCxnSpPr>
                <p:nvPr/>
              </p:nvCxnSpPr>
              <p:spPr>
                <a:xfrm>
                  <a:off x="1381625" y="1078294"/>
                  <a:ext cx="15803" cy="5064979"/>
                </a:xfrm>
                <a:prstGeom prst="line">
                  <a:avLst/>
                </a:prstGeom>
                <a:ln w="12700">
                  <a:solidFill>
                    <a:srgbClr val="2E4A6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직사각형 117"/>
                <p:cNvSpPr/>
                <p:nvPr/>
              </p:nvSpPr>
              <p:spPr>
                <a:xfrm>
                  <a:off x="379249" y="1037968"/>
                  <a:ext cx="1013254" cy="337752"/>
                </a:xfrm>
                <a:prstGeom prst="rect">
                  <a:avLst/>
                </a:prstGeom>
                <a:solidFill>
                  <a:srgbClr val="0576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200" dirty="0">
                      <a:latin typeface="+mn-ea"/>
                    </a:rPr>
                    <a:t>1990’s</a:t>
                  </a:r>
                  <a:endParaRPr lang="ko-KR" altLang="en-US" sz="1200" dirty="0">
                    <a:latin typeface="+mn-ea"/>
                  </a:endParaRPr>
                </a:p>
              </p:txBody>
            </p:sp>
            <p:sp>
              <p:nvSpPr>
                <p:cNvPr id="119" name="타원 118"/>
                <p:cNvSpPr/>
                <p:nvPr/>
              </p:nvSpPr>
              <p:spPr>
                <a:xfrm>
                  <a:off x="1320539" y="1565037"/>
                  <a:ext cx="151439" cy="106977"/>
                </a:xfrm>
                <a:prstGeom prst="ellipse">
                  <a:avLst/>
                </a:prstGeom>
                <a:solidFill>
                  <a:srgbClr val="0576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20" name="TextBox 119"/>
                <p:cNvSpPr txBox="1"/>
                <p:nvPr/>
              </p:nvSpPr>
              <p:spPr>
                <a:xfrm>
                  <a:off x="1522606" y="1489920"/>
                  <a:ext cx="1863456" cy="2515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050" dirty="0">
                      <a:latin typeface="+mn-ea"/>
                    </a:rPr>
                    <a:t>㈜</a:t>
                  </a:r>
                  <a:r>
                    <a:rPr lang="ko-KR" altLang="en-US" sz="1050" dirty="0" err="1">
                      <a:latin typeface="+mn-ea"/>
                    </a:rPr>
                    <a:t>코리아쉽메니져스</a:t>
                  </a:r>
                  <a:r>
                    <a:rPr lang="ko-KR" altLang="en-US" sz="1050" dirty="0">
                      <a:latin typeface="+mn-ea"/>
                    </a:rPr>
                    <a:t> 설립</a:t>
                  </a:r>
                </a:p>
              </p:txBody>
            </p:sp>
            <p:sp>
              <p:nvSpPr>
                <p:cNvPr id="121" name="TextBox 120"/>
                <p:cNvSpPr txBox="1"/>
                <p:nvPr/>
              </p:nvSpPr>
              <p:spPr>
                <a:xfrm>
                  <a:off x="440872" y="1436059"/>
                  <a:ext cx="762440" cy="2743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rgbClr val="2E4A68"/>
                      </a:solidFill>
                      <a:latin typeface="+mn-ea"/>
                    </a:rPr>
                    <a:t>1994</a:t>
                  </a:r>
                  <a:endParaRPr lang="ko-KR" altLang="en-US" sz="1200" b="1" dirty="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22" name="TextBox 121"/>
                <p:cNvSpPr txBox="1"/>
                <p:nvPr/>
              </p:nvSpPr>
              <p:spPr>
                <a:xfrm>
                  <a:off x="451282" y="1996869"/>
                  <a:ext cx="762440" cy="2743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rgbClr val="2E4A68"/>
                      </a:solidFill>
                      <a:latin typeface="+mn-ea"/>
                    </a:rPr>
                    <a:t>1998</a:t>
                  </a:r>
                  <a:endParaRPr lang="ko-KR" altLang="en-US" sz="1200" b="1" dirty="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23" name="타원 122"/>
                <p:cNvSpPr/>
                <p:nvPr/>
              </p:nvSpPr>
              <p:spPr>
                <a:xfrm>
                  <a:off x="1314626" y="2115167"/>
                  <a:ext cx="151439" cy="106977"/>
                </a:xfrm>
                <a:prstGeom prst="ellipse">
                  <a:avLst/>
                </a:prstGeom>
                <a:solidFill>
                  <a:srgbClr val="0576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24" name="TextBox 123"/>
                <p:cNvSpPr txBox="1"/>
                <p:nvPr/>
              </p:nvSpPr>
              <p:spPr>
                <a:xfrm>
                  <a:off x="1553408" y="1892217"/>
                  <a:ext cx="3163622" cy="7316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050" dirty="0">
                      <a:latin typeface="+mn-ea"/>
                    </a:rPr>
                    <a:t>대표이사 채 영 길 취임</a:t>
                  </a:r>
                  <a:endParaRPr lang="en-US" altLang="ko-KR" sz="1050" dirty="0">
                    <a:latin typeface="+mn-ea"/>
                  </a:endParaRPr>
                </a:p>
                <a:p>
                  <a:r>
                    <a:rPr lang="ko-KR" altLang="en-US" sz="1050" dirty="0">
                      <a:latin typeface="+mn-ea"/>
                    </a:rPr>
                    <a:t>선박</a:t>
                  </a:r>
                  <a:r>
                    <a:rPr lang="en-US" altLang="ko-KR" sz="1050" dirty="0">
                      <a:latin typeface="+mn-ea"/>
                    </a:rPr>
                    <a:t>/ </a:t>
                  </a:r>
                  <a:r>
                    <a:rPr lang="ko-KR" altLang="en-US" sz="1050">
                      <a:latin typeface="+mn-ea"/>
                    </a:rPr>
                    <a:t>선원 관리업 등록</a:t>
                  </a:r>
                  <a:endParaRPr lang="en-US" altLang="ko-KR" sz="1050" dirty="0">
                    <a:latin typeface="+mn-ea"/>
                  </a:endParaRPr>
                </a:p>
                <a:p>
                  <a:r>
                    <a:rPr lang="ko-KR" altLang="en-US" sz="1050" dirty="0" err="1">
                      <a:latin typeface="+mn-ea"/>
                    </a:rPr>
                    <a:t>우양상선</a:t>
                  </a:r>
                  <a:r>
                    <a:rPr lang="ko-KR" altLang="en-US" sz="1050" dirty="0">
                      <a:latin typeface="+mn-ea"/>
                    </a:rPr>
                    <a:t>㈜ 선박 </a:t>
                  </a:r>
                  <a:r>
                    <a:rPr lang="en-US" altLang="ko-KR" sz="1050" dirty="0">
                      <a:latin typeface="+mn-ea"/>
                    </a:rPr>
                    <a:t>12</a:t>
                  </a:r>
                  <a:r>
                    <a:rPr lang="ko-KR" altLang="en-US" sz="1050">
                      <a:latin typeface="+mn-ea"/>
                    </a:rPr>
                    <a:t>척에 대한 관리 계약 체결</a:t>
                  </a:r>
                  <a:endParaRPr lang="en-US" altLang="ko-KR" sz="1050" dirty="0">
                    <a:latin typeface="+mn-ea"/>
                  </a:endParaRPr>
                </a:p>
                <a:p>
                  <a:r>
                    <a:rPr lang="ko-KR" altLang="en-US" sz="1050" dirty="0">
                      <a:latin typeface="+mn-ea"/>
                    </a:rPr>
                    <a:t>안전경영적합증서 취득</a:t>
                  </a:r>
                </a:p>
              </p:txBody>
            </p:sp>
            <p:sp>
              <p:nvSpPr>
                <p:cNvPr id="125" name="TextBox 124"/>
                <p:cNvSpPr txBox="1"/>
                <p:nvPr/>
              </p:nvSpPr>
              <p:spPr>
                <a:xfrm>
                  <a:off x="460857" y="2786729"/>
                  <a:ext cx="762440" cy="2743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rgbClr val="2E4A68"/>
                      </a:solidFill>
                      <a:latin typeface="+mn-ea"/>
                    </a:rPr>
                    <a:t>1999</a:t>
                  </a:r>
                  <a:endParaRPr lang="ko-KR" altLang="en-US" sz="1200" b="1" dirty="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26" name="타원 125"/>
                <p:cNvSpPr/>
                <p:nvPr/>
              </p:nvSpPr>
              <p:spPr>
                <a:xfrm>
                  <a:off x="1321809" y="2905027"/>
                  <a:ext cx="151439" cy="106977"/>
                </a:xfrm>
                <a:prstGeom prst="ellipse">
                  <a:avLst/>
                </a:prstGeom>
                <a:solidFill>
                  <a:srgbClr val="0576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27" name="TextBox 126"/>
                <p:cNvSpPr txBox="1"/>
                <p:nvPr/>
              </p:nvSpPr>
              <p:spPr>
                <a:xfrm>
                  <a:off x="1525896" y="2717174"/>
                  <a:ext cx="1769342" cy="5716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050" dirty="0">
                      <a:latin typeface="+mn-ea"/>
                    </a:rPr>
                    <a:t>국제해운 </a:t>
                  </a:r>
                  <a:r>
                    <a:rPr lang="ko-KR" altLang="en-US" sz="1050" dirty="0" err="1">
                      <a:latin typeface="+mn-ea"/>
                    </a:rPr>
                    <a:t>대리점업</a:t>
                  </a:r>
                  <a:r>
                    <a:rPr lang="ko-KR" altLang="en-US" sz="1050" dirty="0">
                      <a:latin typeface="+mn-ea"/>
                    </a:rPr>
                    <a:t> 등록</a:t>
                  </a:r>
                  <a:endParaRPr lang="en-US" altLang="ko-KR" sz="1050" dirty="0">
                    <a:latin typeface="+mn-ea"/>
                  </a:endParaRPr>
                </a:p>
                <a:p>
                  <a:r>
                    <a:rPr lang="ko-KR" altLang="en-US" sz="1050" dirty="0">
                      <a:latin typeface="+mn-ea"/>
                    </a:rPr>
                    <a:t>물품 </a:t>
                  </a:r>
                  <a:r>
                    <a:rPr lang="ko-KR" altLang="en-US" sz="1050" dirty="0" err="1">
                      <a:latin typeface="+mn-ea"/>
                    </a:rPr>
                    <a:t>공급업</a:t>
                  </a:r>
                  <a:r>
                    <a:rPr lang="ko-KR" altLang="en-US" sz="1050" dirty="0">
                      <a:latin typeface="+mn-ea"/>
                    </a:rPr>
                    <a:t> 등록</a:t>
                  </a:r>
                  <a:endParaRPr lang="en-US" altLang="ko-KR" sz="1050" dirty="0">
                    <a:latin typeface="+mn-ea"/>
                  </a:endParaRPr>
                </a:p>
                <a:p>
                  <a:r>
                    <a:rPr lang="ko-KR" altLang="en-US" sz="1050" dirty="0">
                      <a:latin typeface="+mn-ea"/>
                    </a:rPr>
                    <a:t>선박대여업 등록</a:t>
                  </a:r>
                </a:p>
              </p:txBody>
            </p:sp>
            <p:sp>
              <p:nvSpPr>
                <p:cNvPr id="128" name="TextBox 127"/>
                <p:cNvSpPr txBox="1"/>
                <p:nvPr/>
              </p:nvSpPr>
              <p:spPr>
                <a:xfrm>
                  <a:off x="461352" y="4130066"/>
                  <a:ext cx="762440" cy="2743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rgbClr val="2E4A68"/>
                      </a:solidFill>
                      <a:latin typeface="+mn-ea"/>
                    </a:rPr>
                    <a:t>2003</a:t>
                  </a:r>
                  <a:endParaRPr lang="ko-KR" altLang="en-US" sz="1200" b="1" dirty="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29" name="직사각형 128"/>
                <p:cNvSpPr/>
                <p:nvPr/>
              </p:nvSpPr>
              <p:spPr>
                <a:xfrm>
                  <a:off x="379249" y="3428169"/>
                  <a:ext cx="1013254" cy="337752"/>
                </a:xfrm>
                <a:prstGeom prst="rect">
                  <a:avLst/>
                </a:prstGeom>
                <a:solidFill>
                  <a:srgbClr val="0576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200" dirty="0">
                      <a:latin typeface="+mn-ea"/>
                    </a:rPr>
                    <a:t>2000’s</a:t>
                  </a:r>
                  <a:endParaRPr lang="ko-KR" altLang="en-US" sz="1200" dirty="0">
                    <a:latin typeface="+mn-ea"/>
                  </a:endParaRPr>
                </a:p>
              </p:txBody>
            </p:sp>
            <p:sp>
              <p:nvSpPr>
                <p:cNvPr id="130" name="타원 129"/>
                <p:cNvSpPr/>
                <p:nvPr/>
              </p:nvSpPr>
              <p:spPr>
                <a:xfrm>
                  <a:off x="1322404" y="4228599"/>
                  <a:ext cx="151439" cy="106977"/>
                </a:xfrm>
                <a:prstGeom prst="ellipse">
                  <a:avLst/>
                </a:prstGeom>
                <a:solidFill>
                  <a:srgbClr val="0576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31" name="TextBox 130"/>
                <p:cNvSpPr txBox="1"/>
                <p:nvPr/>
              </p:nvSpPr>
              <p:spPr>
                <a:xfrm>
                  <a:off x="1517730" y="3903644"/>
                  <a:ext cx="4047234" cy="7316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050" dirty="0"/>
                    <a:t>㈜</a:t>
                  </a:r>
                  <a:r>
                    <a:rPr lang="ko-KR" altLang="en-US" sz="1050" dirty="0" err="1"/>
                    <a:t>코리아쉽메니져스</a:t>
                  </a:r>
                  <a:r>
                    <a:rPr lang="ko-KR" altLang="en-US" sz="1050" dirty="0"/>
                    <a:t> 자사선 매입 </a:t>
                  </a:r>
                  <a:r>
                    <a:rPr lang="en-US" altLang="ko-KR" sz="1050" dirty="0"/>
                    <a:t>(General Cargo) </a:t>
                  </a:r>
                  <a:r>
                    <a:rPr lang="ko-KR" altLang="en-US" sz="1050" dirty="0"/>
                    <a:t/>
                  </a:r>
                  <a:br>
                    <a:rPr lang="ko-KR" altLang="en-US" sz="1050" dirty="0"/>
                  </a:br>
                  <a:r>
                    <a:rPr lang="ko-KR" altLang="en-US" sz="1050" dirty="0"/>
                    <a:t>㈜</a:t>
                  </a:r>
                  <a:r>
                    <a:rPr lang="ko-KR" altLang="en-US" sz="1050" dirty="0" err="1"/>
                    <a:t>한성라인</a:t>
                  </a:r>
                  <a:r>
                    <a:rPr lang="ko-KR" altLang="en-US" sz="1050" dirty="0"/>
                    <a:t> 관리계약 체결 </a:t>
                  </a:r>
                  <a:r>
                    <a:rPr lang="en-US" altLang="ko-KR" sz="1050" dirty="0"/>
                    <a:t>(Container)</a:t>
                  </a:r>
                  <a:r>
                    <a:rPr lang="ko-KR" altLang="en-US" sz="1050" dirty="0"/>
                    <a:t/>
                  </a:r>
                  <a:br>
                    <a:rPr lang="ko-KR" altLang="en-US" sz="1050" dirty="0"/>
                  </a:br>
                  <a:r>
                    <a:rPr lang="en-US" altLang="ko-KR" sz="1050" dirty="0" err="1"/>
                    <a:t>Unitra</a:t>
                  </a:r>
                  <a:r>
                    <a:rPr lang="en-US" altLang="ko-KR" sz="1050" dirty="0"/>
                    <a:t> Maritime </a:t>
                  </a:r>
                  <a:r>
                    <a:rPr lang="ko-KR" altLang="en-US" sz="1050" dirty="0"/>
                    <a:t>관리계약 체결 </a:t>
                  </a:r>
                  <a:r>
                    <a:rPr lang="en-US" altLang="ko-KR" sz="1050" dirty="0"/>
                    <a:t>(Bulk/General Cargo)</a:t>
                  </a:r>
                  <a:r>
                    <a:rPr lang="ko-KR" altLang="en-US" sz="1050" dirty="0"/>
                    <a:t/>
                  </a:r>
                  <a:br>
                    <a:rPr lang="ko-KR" altLang="en-US" sz="1050" dirty="0"/>
                  </a:br>
                  <a:r>
                    <a:rPr lang="en-US" altLang="ko-KR" sz="1050" dirty="0"/>
                    <a:t>BOD Shipping S.A </a:t>
                  </a:r>
                  <a:r>
                    <a:rPr lang="ko-KR" altLang="en-US" sz="1050" dirty="0"/>
                    <a:t>관리계약 체결 </a:t>
                  </a:r>
                  <a:r>
                    <a:rPr lang="en-US" altLang="ko-KR" sz="1050" dirty="0"/>
                    <a:t>(Asphalt Carrier</a:t>
                  </a:r>
                  <a:endParaRPr lang="ko-KR" altLang="en-US" sz="1050" dirty="0">
                    <a:latin typeface="+mn-ea"/>
                  </a:endParaRPr>
                </a:p>
              </p:txBody>
            </p:sp>
            <p:sp>
              <p:nvSpPr>
                <p:cNvPr id="132" name="TextBox 131"/>
                <p:cNvSpPr txBox="1"/>
                <p:nvPr/>
              </p:nvSpPr>
              <p:spPr>
                <a:xfrm>
                  <a:off x="460322" y="4796053"/>
                  <a:ext cx="762440" cy="2743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rgbClr val="2E4A68"/>
                      </a:solidFill>
                      <a:latin typeface="+mn-ea"/>
                    </a:rPr>
                    <a:t>2004</a:t>
                  </a:r>
                  <a:endParaRPr lang="ko-KR" altLang="en-US" sz="1200" b="1" dirty="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33" name="타원 132"/>
                <p:cNvSpPr/>
                <p:nvPr/>
              </p:nvSpPr>
              <p:spPr>
                <a:xfrm>
                  <a:off x="1321275" y="4928429"/>
                  <a:ext cx="151439" cy="106977"/>
                </a:xfrm>
                <a:prstGeom prst="ellipse">
                  <a:avLst/>
                </a:prstGeom>
                <a:solidFill>
                  <a:srgbClr val="0576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1485306" y="4789168"/>
                  <a:ext cx="4050734" cy="4115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050" dirty="0" err="1"/>
                    <a:t>장금상선</a:t>
                  </a:r>
                  <a:r>
                    <a:rPr lang="ko-KR" altLang="en-US" sz="1050" dirty="0"/>
                    <a:t>㈜ 관리계약 체결 </a:t>
                  </a:r>
                  <a:r>
                    <a:rPr lang="en-US" altLang="ko-KR" sz="1050" dirty="0"/>
                    <a:t>(Container) </a:t>
                  </a:r>
                  <a:br>
                    <a:rPr lang="en-US" altLang="ko-KR" sz="1050" dirty="0"/>
                  </a:br>
                  <a:r>
                    <a:rPr lang="en-US" altLang="ko-KR" sz="1050" dirty="0"/>
                    <a:t>Ricardo Fuentes e </a:t>
                  </a:r>
                  <a:r>
                    <a:rPr lang="en-US" altLang="ko-KR" sz="1050" dirty="0" err="1"/>
                    <a:t>Hijos</a:t>
                  </a:r>
                  <a:r>
                    <a:rPr lang="en-US" altLang="ko-KR" sz="1050" dirty="0"/>
                    <a:t> S.A </a:t>
                  </a:r>
                  <a:r>
                    <a:rPr lang="ko-KR" altLang="en-US" sz="1050"/>
                    <a:t>관리계약 체결 </a:t>
                  </a:r>
                  <a:r>
                    <a:rPr lang="en-US" altLang="ko-KR" sz="1050" dirty="0"/>
                    <a:t>(</a:t>
                  </a:r>
                  <a:r>
                    <a:rPr lang="en-US" altLang="ko-KR" sz="1050" dirty="0" err="1"/>
                    <a:t>Reffer</a:t>
                  </a:r>
                  <a:r>
                    <a:rPr lang="en-US" altLang="ko-KR" sz="1050" dirty="0"/>
                    <a:t> Carrier)</a:t>
                  </a:r>
                  <a:endParaRPr lang="ko-KR" altLang="en-US" sz="1050" dirty="0">
                    <a:latin typeface="+mn-ea"/>
                  </a:endParaRPr>
                </a:p>
              </p:txBody>
            </p:sp>
            <p:sp>
              <p:nvSpPr>
                <p:cNvPr id="135" name="타원 134"/>
                <p:cNvSpPr/>
                <p:nvPr/>
              </p:nvSpPr>
              <p:spPr>
                <a:xfrm>
                  <a:off x="1321708" y="5448715"/>
                  <a:ext cx="151439" cy="106977"/>
                </a:xfrm>
                <a:prstGeom prst="ellipse">
                  <a:avLst/>
                </a:prstGeom>
                <a:solidFill>
                  <a:srgbClr val="0576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36" name="TextBox 135"/>
                <p:cNvSpPr txBox="1"/>
                <p:nvPr/>
              </p:nvSpPr>
              <p:spPr>
                <a:xfrm>
                  <a:off x="475741" y="5330417"/>
                  <a:ext cx="762440" cy="2743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rgbClr val="2E4A68"/>
                      </a:solidFill>
                      <a:latin typeface="+mn-ea"/>
                    </a:rPr>
                    <a:t>2006</a:t>
                  </a:r>
                  <a:endParaRPr lang="ko-KR" altLang="en-US" sz="1200" b="1" dirty="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37" name="TextBox 136"/>
                <p:cNvSpPr txBox="1"/>
                <p:nvPr/>
              </p:nvSpPr>
              <p:spPr>
                <a:xfrm>
                  <a:off x="1493112" y="5315028"/>
                  <a:ext cx="3721335" cy="4115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050" dirty="0" err="1"/>
                    <a:t>세나해운</a:t>
                  </a:r>
                  <a:r>
                    <a:rPr lang="ko-KR" altLang="en-US" sz="1050" dirty="0"/>
                    <a:t>㈜ 관리계약 체결 </a:t>
                  </a:r>
                  <a:r>
                    <a:rPr lang="en-US" altLang="ko-KR" sz="1050" dirty="0"/>
                    <a:t>(Oil/Chemical Tanker) </a:t>
                  </a:r>
                  <a:r>
                    <a:rPr lang="ko-KR" altLang="en-US" sz="1050" dirty="0"/>
                    <a:t/>
                  </a:r>
                  <a:br>
                    <a:rPr lang="ko-KR" altLang="en-US" sz="1050" dirty="0"/>
                  </a:br>
                  <a:r>
                    <a:rPr lang="ko-KR" altLang="en-US" sz="1050" dirty="0" err="1"/>
                    <a:t>천경해운</a:t>
                  </a:r>
                  <a:r>
                    <a:rPr lang="ko-KR" altLang="en-US" sz="1050" dirty="0"/>
                    <a:t>㈜ 관리계약 체결 </a:t>
                  </a:r>
                  <a:r>
                    <a:rPr lang="en-US" altLang="ko-KR" sz="1050" dirty="0"/>
                    <a:t>(Container/General Cargo)</a:t>
                  </a:r>
                  <a:endParaRPr lang="ko-KR" altLang="en-US" sz="1050" dirty="0">
                    <a:latin typeface="+mn-ea"/>
                  </a:endParaRPr>
                </a:p>
              </p:txBody>
            </p:sp>
            <p:sp>
              <p:nvSpPr>
                <p:cNvPr id="138" name="TextBox 137"/>
                <p:cNvSpPr txBox="1"/>
                <p:nvPr/>
              </p:nvSpPr>
              <p:spPr>
                <a:xfrm>
                  <a:off x="495848" y="5894248"/>
                  <a:ext cx="762440" cy="2743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rgbClr val="2E4A68"/>
                      </a:solidFill>
                      <a:latin typeface="+mn-ea"/>
                    </a:rPr>
                    <a:t>2007</a:t>
                  </a:r>
                  <a:endParaRPr lang="ko-KR" altLang="en-US" sz="1200" b="1" dirty="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39" name="타원 138"/>
                <p:cNvSpPr/>
                <p:nvPr/>
              </p:nvSpPr>
              <p:spPr>
                <a:xfrm>
                  <a:off x="1321708" y="6036296"/>
                  <a:ext cx="151439" cy="106977"/>
                </a:xfrm>
                <a:prstGeom prst="ellipse">
                  <a:avLst/>
                </a:prstGeom>
                <a:solidFill>
                  <a:srgbClr val="0576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solidFill>
                      <a:srgbClr val="2E4A68"/>
                    </a:solidFill>
                    <a:latin typeface="+mn-ea"/>
                  </a:endParaRPr>
                </a:p>
              </p:txBody>
            </p:sp>
            <p:sp>
              <p:nvSpPr>
                <p:cNvPr id="140" name="TextBox 139"/>
                <p:cNvSpPr txBox="1"/>
                <p:nvPr/>
              </p:nvSpPr>
              <p:spPr>
                <a:xfrm>
                  <a:off x="1497434" y="5900558"/>
                  <a:ext cx="3078223" cy="4115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050" dirty="0"/>
                    <a:t>DMC Maritime </a:t>
                  </a:r>
                  <a:r>
                    <a:rPr lang="ko-KR" altLang="en-US" sz="1050" dirty="0"/>
                    <a:t>관리계약 체결 </a:t>
                  </a:r>
                  <a:r>
                    <a:rPr lang="en-US" altLang="ko-KR" sz="1050" dirty="0"/>
                    <a:t>(Bulk Carrier)</a:t>
                  </a:r>
                </a:p>
                <a:p>
                  <a:r>
                    <a:rPr lang="en-US" altLang="ko-KR" sz="1050" dirty="0"/>
                    <a:t>8K General Cargo Ship 1</a:t>
                  </a:r>
                  <a:r>
                    <a:rPr lang="ko-KR" altLang="en-US" sz="1050" dirty="0"/>
                    <a:t>척 </a:t>
                  </a:r>
                  <a:r>
                    <a:rPr lang="ko-KR" altLang="en-US" sz="1050" dirty="0" err="1"/>
                    <a:t>신조감리</a:t>
                  </a:r>
                  <a:endParaRPr lang="ko-KR" altLang="en-US" sz="1050" dirty="0"/>
                </a:p>
              </p:txBody>
            </p:sp>
            <p:cxnSp>
              <p:nvCxnSpPr>
                <p:cNvPr id="141" name="직선 연결선 140"/>
                <p:cNvCxnSpPr/>
                <p:nvPr/>
              </p:nvCxnSpPr>
              <p:spPr>
                <a:xfrm>
                  <a:off x="1584897" y="1805391"/>
                  <a:ext cx="4461092" cy="0"/>
                </a:xfrm>
                <a:prstGeom prst="line">
                  <a:avLst/>
                </a:prstGeom>
                <a:ln>
                  <a:solidFill>
                    <a:srgbClr val="2E4A6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직선 연결선 141"/>
                <p:cNvCxnSpPr/>
                <p:nvPr/>
              </p:nvCxnSpPr>
              <p:spPr>
                <a:xfrm>
                  <a:off x="1590563" y="2625847"/>
                  <a:ext cx="4461092" cy="0"/>
                </a:xfrm>
                <a:prstGeom prst="line">
                  <a:avLst/>
                </a:prstGeom>
                <a:ln>
                  <a:solidFill>
                    <a:srgbClr val="2E4A6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직선 연결선 142"/>
                <p:cNvCxnSpPr/>
                <p:nvPr/>
              </p:nvCxnSpPr>
              <p:spPr>
                <a:xfrm>
                  <a:off x="1516693" y="5818151"/>
                  <a:ext cx="4461092" cy="0"/>
                </a:xfrm>
                <a:prstGeom prst="line">
                  <a:avLst/>
                </a:prstGeom>
                <a:ln>
                  <a:solidFill>
                    <a:srgbClr val="2E4A6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직선 연결선 143"/>
                <p:cNvCxnSpPr/>
                <p:nvPr/>
              </p:nvCxnSpPr>
              <p:spPr>
                <a:xfrm>
                  <a:off x="1584897" y="3333926"/>
                  <a:ext cx="4461092" cy="0"/>
                </a:xfrm>
                <a:prstGeom prst="line">
                  <a:avLst/>
                </a:prstGeom>
                <a:ln>
                  <a:solidFill>
                    <a:srgbClr val="2E4A6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직선 연결선 144"/>
                <p:cNvCxnSpPr/>
                <p:nvPr/>
              </p:nvCxnSpPr>
              <p:spPr>
                <a:xfrm>
                  <a:off x="1527776" y="4699083"/>
                  <a:ext cx="4461092" cy="0"/>
                </a:xfrm>
                <a:prstGeom prst="line">
                  <a:avLst/>
                </a:prstGeom>
                <a:ln>
                  <a:solidFill>
                    <a:srgbClr val="2E4A6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직선 연결선 145"/>
                <p:cNvCxnSpPr/>
                <p:nvPr/>
              </p:nvCxnSpPr>
              <p:spPr>
                <a:xfrm>
                  <a:off x="1527776" y="5244854"/>
                  <a:ext cx="4461092" cy="0"/>
                </a:xfrm>
                <a:prstGeom prst="line">
                  <a:avLst/>
                </a:prstGeom>
                <a:ln>
                  <a:solidFill>
                    <a:srgbClr val="2E4A6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9" name="그룹 78"/>
              <p:cNvGrpSpPr/>
              <p:nvPr/>
            </p:nvGrpSpPr>
            <p:grpSpPr>
              <a:xfrm>
                <a:off x="6194759" y="817042"/>
                <a:ext cx="6621375" cy="5098646"/>
                <a:chOff x="6194759" y="817042"/>
                <a:chExt cx="6621375" cy="5098646"/>
              </a:xfrm>
            </p:grpSpPr>
            <p:sp>
              <p:nvSpPr>
                <p:cNvPr id="83" name="TextBox 82"/>
                <p:cNvSpPr txBox="1"/>
                <p:nvPr/>
              </p:nvSpPr>
              <p:spPr>
                <a:xfrm>
                  <a:off x="7363866" y="817042"/>
                  <a:ext cx="4893621" cy="5716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050" dirty="0"/>
                    <a:t>Hi &amp; Logics </a:t>
                  </a:r>
                  <a:r>
                    <a:rPr lang="ko-KR" altLang="en-US" sz="1050" dirty="0"/>
                    <a:t>관리계약 체결 </a:t>
                  </a:r>
                  <a:r>
                    <a:rPr lang="en-US" altLang="ko-KR" sz="1050" dirty="0"/>
                    <a:t>(Bulk Carrier) </a:t>
                  </a:r>
                  <a:r>
                    <a:rPr lang="ko-KR" altLang="en-US" sz="1050" dirty="0"/>
                    <a:t/>
                  </a:r>
                  <a:br>
                    <a:rPr lang="ko-KR" altLang="en-US" sz="1050" dirty="0"/>
                  </a:br>
                  <a:r>
                    <a:rPr lang="ko-KR" altLang="en-US" sz="1050" dirty="0" err="1"/>
                    <a:t>초량</a:t>
                  </a:r>
                  <a:r>
                    <a:rPr lang="ko-KR" altLang="en-US" sz="1050" dirty="0"/>
                    <a:t> 지사 설립 및 본사 이전</a:t>
                  </a:r>
                  <a:r>
                    <a:rPr lang="en-US" altLang="ko-KR" sz="1050" dirty="0"/>
                    <a:t>(</a:t>
                  </a:r>
                  <a:r>
                    <a:rPr lang="ko-KR" altLang="en-US" sz="1050" dirty="0"/>
                    <a:t>해운대</a:t>
                  </a:r>
                  <a:r>
                    <a:rPr lang="en-US" altLang="ko-KR" sz="1050" dirty="0"/>
                    <a:t>)</a:t>
                  </a:r>
                </a:p>
                <a:p>
                  <a:r>
                    <a:rPr lang="en-US" altLang="ko-KR" sz="1050" dirty="0"/>
                    <a:t>8K General Cargo Ship 2</a:t>
                  </a:r>
                  <a:r>
                    <a:rPr lang="ko-KR" altLang="en-US" sz="1050" dirty="0"/>
                    <a:t>척 </a:t>
                  </a:r>
                  <a:r>
                    <a:rPr lang="ko-KR" altLang="en-US" sz="1050" dirty="0" err="1"/>
                    <a:t>신조감리</a:t>
                  </a:r>
                  <a:endParaRPr lang="ko-KR" altLang="en-US" sz="1050" dirty="0"/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7368036" y="4027912"/>
                  <a:ext cx="5448098" cy="5716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050" dirty="0"/>
                    <a:t>ISO 14001: OHSAS 18001 </a:t>
                  </a:r>
                  <a:r>
                    <a:rPr lang="ko-KR" altLang="en-US" sz="1050" dirty="0"/>
                    <a:t>인증</a:t>
                  </a:r>
                  <a:br>
                    <a:rPr lang="ko-KR" altLang="en-US" sz="1050" dirty="0"/>
                  </a:br>
                  <a:r>
                    <a:rPr lang="en-US" altLang="ko-KR" sz="1050" dirty="0"/>
                    <a:t>POLALUX SHIPPING </a:t>
                  </a:r>
                  <a:r>
                    <a:rPr lang="ko-KR" altLang="en-US" sz="1050" dirty="0"/>
                    <a:t>관리계약 체결</a:t>
                  </a:r>
                  <a:r>
                    <a:rPr lang="en-US" altLang="ko-KR" sz="1050" dirty="0"/>
                    <a:t>(Oil/Chemical Tanker, Singapore Flag)</a:t>
                  </a:r>
                  <a:r>
                    <a:rPr lang="ko-KR" altLang="en-US" sz="1050" dirty="0"/>
                    <a:t/>
                  </a:r>
                  <a:br>
                    <a:rPr lang="ko-KR" altLang="en-US" sz="1050" dirty="0"/>
                  </a:br>
                  <a:r>
                    <a:rPr lang="ko-KR" altLang="en-US" sz="1050" dirty="0" err="1"/>
                    <a:t>해수부</a:t>
                  </a:r>
                  <a:r>
                    <a:rPr lang="ko-KR" altLang="en-US" sz="1050" dirty="0"/>
                    <a:t> 주관 제</a:t>
                  </a:r>
                  <a:r>
                    <a:rPr lang="en-US" altLang="ko-KR" sz="1050" dirty="0"/>
                    <a:t>5</a:t>
                  </a:r>
                  <a:r>
                    <a:rPr lang="ko-KR" altLang="en-US" sz="1050" dirty="0"/>
                    <a:t>차 </a:t>
                  </a:r>
                  <a:r>
                    <a:rPr lang="ko-KR" altLang="en-US" sz="1050" dirty="0" err="1"/>
                    <a:t>휴마린포럼</a:t>
                  </a:r>
                  <a:r>
                    <a:rPr lang="ko-KR" altLang="en-US" sz="1050" dirty="0"/>
                    <a:t> 해양안전 공모전 대상 수상</a:t>
                  </a:r>
                  <a:endParaRPr lang="ko-KR" altLang="ko-KR" sz="1050" dirty="0">
                    <a:latin typeface="+mn-ea"/>
                  </a:endParaRPr>
                </a:p>
              </p:txBody>
            </p:sp>
            <p:grpSp>
              <p:nvGrpSpPr>
                <p:cNvPr id="85" name="그룹 84"/>
                <p:cNvGrpSpPr/>
                <p:nvPr/>
              </p:nvGrpSpPr>
              <p:grpSpPr>
                <a:xfrm>
                  <a:off x="6194759" y="869878"/>
                  <a:ext cx="5898020" cy="5045810"/>
                  <a:chOff x="6194759" y="869878"/>
                  <a:chExt cx="5898020" cy="5045810"/>
                </a:xfrm>
              </p:grpSpPr>
              <p:cxnSp>
                <p:nvCxnSpPr>
                  <p:cNvPr id="86" name="직선 연결선 85"/>
                  <p:cNvCxnSpPr>
                    <a:stCxn id="87" idx="0"/>
                    <a:endCxn id="109" idx="0"/>
                  </p:cNvCxnSpPr>
                  <p:nvPr/>
                </p:nvCxnSpPr>
                <p:spPr>
                  <a:xfrm>
                    <a:off x="7201906" y="989004"/>
                    <a:ext cx="29525" cy="4819707"/>
                  </a:xfrm>
                  <a:prstGeom prst="line">
                    <a:avLst/>
                  </a:prstGeom>
                  <a:ln w="12700">
                    <a:solidFill>
                      <a:srgbClr val="2E4A6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7" name="타원 86"/>
                  <p:cNvSpPr/>
                  <p:nvPr/>
                </p:nvSpPr>
                <p:spPr>
                  <a:xfrm>
                    <a:off x="7126186" y="989004"/>
                    <a:ext cx="151439" cy="106977"/>
                  </a:xfrm>
                  <a:prstGeom prst="ellipse">
                    <a:avLst/>
                  </a:prstGeom>
                  <a:solidFill>
                    <a:srgbClr val="0576A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8" name="TextBox 87"/>
                  <p:cNvSpPr txBox="1"/>
                  <p:nvPr/>
                </p:nvSpPr>
                <p:spPr>
                  <a:xfrm>
                    <a:off x="6291251" y="869878"/>
                    <a:ext cx="762440" cy="2743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solidFill>
                          <a:srgbClr val="2E4A68"/>
                        </a:solidFill>
                        <a:latin typeface="+mn-ea"/>
                      </a:rPr>
                      <a:t>2008</a:t>
                    </a:r>
                    <a:endParaRPr lang="ko-KR" altLang="en-US" sz="1200" b="1" dirty="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9" name="타원 88"/>
                  <p:cNvSpPr/>
                  <p:nvPr/>
                </p:nvSpPr>
                <p:spPr>
                  <a:xfrm>
                    <a:off x="7132966" y="1613189"/>
                    <a:ext cx="151439" cy="106977"/>
                  </a:xfrm>
                  <a:prstGeom prst="ellipse">
                    <a:avLst/>
                  </a:prstGeom>
                  <a:solidFill>
                    <a:srgbClr val="0576A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0" name="TextBox 89"/>
                  <p:cNvSpPr txBox="1"/>
                  <p:nvPr/>
                </p:nvSpPr>
                <p:spPr>
                  <a:xfrm>
                    <a:off x="6291251" y="2385283"/>
                    <a:ext cx="762440" cy="2743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solidFill>
                          <a:srgbClr val="2E4A68"/>
                        </a:solidFill>
                        <a:latin typeface="+mn-ea"/>
                      </a:rPr>
                      <a:t>2010</a:t>
                    </a:r>
                    <a:endParaRPr lang="ko-KR" altLang="en-US" sz="1200" b="1" dirty="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1" name="타원 90"/>
                  <p:cNvSpPr/>
                  <p:nvPr/>
                </p:nvSpPr>
                <p:spPr>
                  <a:xfrm>
                    <a:off x="7136020" y="2479462"/>
                    <a:ext cx="151439" cy="106977"/>
                  </a:xfrm>
                  <a:prstGeom prst="ellipse">
                    <a:avLst/>
                  </a:prstGeom>
                  <a:solidFill>
                    <a:srgbClr val="0576A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6301598" y="3029699"/>
                    <a:ext cx="762440" cy="2743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solidFill>
                          <a:srgbClr val="2E4A68"/>
                        </a:solidFill>
                        <a:latin typeface="+mn-ea"/>
                      </a:rPr>
                      <a:t>2011</a:t>
                    </a:r>
                    <a:endParaRPr lang="ko-KR" altLang="en-US" sz="1200" b="1" dirty="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3" name="직사각형 92"/>
                  <p:cNvSpPr/>
                  <p:nvPr/>
                </p:nvSpPr>
                <p:spPr>
                  <a:xfrm>
                    <a:off x="6194759" y="1984707"/>
                    <a:ext cx="1013254" cy="337752"/>
                  </a:xfrm>
                  <a:prstGeom prst="rect">
                    <a:avLst/>
                  </a:prstGeom>
                  <a:solidFill>
                    <a:srgbClr val="0576A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1200" dirty="0">
                        <a:latin typeface="+mn-ea"/>
                      </a:rPr>
                      <a:t>2010’s</a:t>
                    </a:r>
                    <a:endParaRPr lang="ko-KR" altLang="en-US" sz="1200" dirty="0">
                      <a:latin typeface="+mn-ea"/>
                    </a:endParaRPr>
                  </a:p>
                </p:txBody>
              </p:sp>
              <p:sp>
                <p:nvSpPr>
                  <p:cNvPr id="94" name="타원 93"/>
                  <p:cNvSpPr/>
                  <p:nvPr/>
                </p:nvSpPr>
                <p:spPr>
                  <a:xfrm>
                    <a:off x="7138813" y="3106690"/>
                    <a:ext cx="151439" cy="106977"/>
                  </a:xfrm>
                  <a:prstGeom prst="ellipse">
                    <a:avLst/>
                  </a:prstGeom>
                  <a:solidFill>
                    <a:srgbClr val="0576A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5" name="TextBox 94"/>
                  <p:cNvSpPr txBox="1"/>
                  <p:nvPr/>
                </p:nvSpPr>
                <p:spPr>
                  <a:xfrm>
                    <a:off x="6310067" y="3519903"/>
                    <a:ext cx="762440" cy="2743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solidFill>
                          <a:srgbClr val="2E4A68"/>
                        </a:solidFill>
                        <a:latin typeface="+mn-ea"/>
                      </a:rPr>
                      <a:t>2012</a:t>
                    </a:r>
                    <a:endParaRPr lang="ko-KR" altLang="en-US" sz="1200" b="1" dirty="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6" name="타원 95"/>
                  <p:cNvSpPr/>
                  <p:nvPr/>
                </p:nvSpPr>
                <p:spPr>
                  <a:xfrm>
                    <a:off x="7136018" y="3638201"/>
                    <a:ext cx="151439" cy="106977"/>
                  </a:xfrm>
                  <a:prstGeom prst="ellipse">
                    <a:avLst/>
                  </a:prstGeom>
                  <a:solidFill>
                    <a:srgbClr val="0576A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7" name="타원 96"/>
                  <p:cNvSpPr/>
                  <p:nvPr/>
                </p:nvSpPr>
                <p:spPr>
                  <a:xfrm>
                    <a:off x="7150711" y="4212779"/>
                    <a:ext cx="151439" cy="106977"/>
                  </a:xfrm>
                  <a:prstGeom prst="ellipse">
                    <a:avLst/>
                  </a:prstGeom>
                  <a:solidFill>
                    <a:srgbClr val="0576A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6291251" y="1502568"/>
                    <a:ext cx="762440" cy="2743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solidFill>
                          <a:srgbClr val="2E4A68"/>
                        </a:solidFill>
                        <a:latin typeface="+mn-ea"/>
                      </a:rPr>
                      <a:t>2009</a:t>
                    </a:r>
                    <a:endParaRPr lang="ko-KR" altLang="en-US" sz="1200" b="1" dirty="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9" name="직사각형 98"/>
                  <p:cNvSpPr/>
                  <p:nvPr/>
                </p:nvSpPr>
                <p:spPr>
                  <a:xfrm>
                    <a:off x="7358955" y="1511070"/>
                    <a:ext cx="4658876" cy="25151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sz="1050" dirty="0"/>
                      <a:t>9K &amp; 13K Oil/ Chemical Tankers </a:t>
                    </a:r>
                    <a:r>
                      <a:rPr lang="ko-KR" altLang="en-US" sz="1050" dirty="0"/>
                      <a:t>건조 중단된 선박 신조 감리</a:t>
                    </a:r>
                    <a:endParaRPr lang="ko-KR" altLang="en-US" sz="1050" dirty="0">
                      <a:latin typeface="+mn-ea"/>
                    </a:endParaRPr>
                  </a:p>
                </p:txBody>
              </p:sp>
              <p:sp>
                <p:nvSpPr>
                  <p:cNvPr id="100" name="TextBox 99"/>
                  <p:cNvSpPr txBox="1"/>
                  <p:nvPr/>
                </p:nvSpPr>
                <p:spPr>
                  <a:xfrm>
                    <a:off x="6298146" y="4090846"/>
                    <a:ext cx="762440" cy="2743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solidFill>
                          <a:srgbClr val="2E4A68"/>
                        </a:solidFill>
                        <a:latin typeface="+mn-ea"/>
                      </a:rPr>
                      <a:t>2015</a:t>
                    </a:r>
                    <a:endParaRPr lang="ko-KR" altLang="en-US" sz="1200" b="1" dirty="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1" name="직사각형 100"/>
                  <p:cNvSpPr/>
                  <p:nvPr/>
                </p:nvSpPr>
                <p:spPr>
                  <a:xfrm>
                    <a:off x="7390216" y="2342537"/>
                    <a:ext cx="4702563" cy="41156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ko-KR" altLang="en-US" sz="1050" dirty="0"/>
                      <a:t>카리스해운㈜ 관리계약 체결 </a:t>
                    </a:r>
                    <a:r>
                      <a:rPr lang="en-US" altLang="ko-KR" sz="1050" dirty="0"/>
                      <a:t>(Container) </a:t>
                    </a:r>
                    <a:r>
                      <a:rPr lang="ko-KR" altLang="en-US" sz="1050" dirty="0"/>
                      <a:t/>
                    </a:r>
                    <a:br>
                      <a:rPr lang="ko-KR" altLang="en-US" sz="1050" dirty="0"/>
                    </a:br>
                    <a:r>
                      <a:rPr lang="en-US" altLang="ko-KR" sz="1050" dirty="0"/>
                      <a:t>ISO 9001:2008 </a:t>
                    </a:r>
                    <a:r>
                      <a:rPr lang="ko-KR" altLang="en-US" sz="1050" dirty="0"/>
                      <a:t>획득</a:t>
                    </a:r>
                    <a:endParaRPr lang="ko-KR" altLang="en-US" sz="1050" dirty="0">
                      <a:latin typeface="+mn-ea"/>
                    </a:endParaRPr>
                  </a:p>
                </p:txBody>
              </p:sp>
              <p:sp>
                <p:nvSpPr>
                  <p:cNvPr id="102" name="직사각형 101"/>
                  <p:cNvSpPr/>
                  <p:nvPr/>
                </p:nvSpPr>
                <p:spPr>
                  <a:xfrm>
                    <a:off x="7377779" y="2948152"/>
                    <a:ext cx="4702563" cy="41156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sz="1050" dirty="0"/>
                      <a:t>13K Oil/Chemical Tanker </a:t>
                    </a:r>
                    <a:r>
                      <a:rPr lang="ko-KR" altLang="en-US" sz="1050" dirty="0"/>
                      <a:t>당사 </a:t>
                    </a:r>
                    <a:r>
                      <a:rPr lang="ko-KR" altLang="en-US" sz="1050" dirty="0" err="1"/>
                      <a:t>신조감리</a:t>
                    </a:r>
                    <a:r>
                      <a:rPr lang="ko-KR" altLang="en-US" sz="1050" dirty="0"/>
                      <a:t/>
                    </a:r>
                    <a:br>
                      <a:rPr lang="ko-KR" altLang="en-US" sz="1050" dirty="0"/>
                    </a:br>
                    <a:r>
                      <a:rPr lang="en-US" altLang="ko-KR" sz="1050" dirty="0"/>
                      <a:t>180K Bulk Carrier </a:t>
                    </a:r>
                    <a:r>
                      <a:rPr lang="ko-KR" altLang="en-US" sz="1050" dirty="0"/>
                      <a:t>건조 중단된 선박 </a:t>
                    </a:r>
                    <a:r>
                      <a:rPr lang="ko-KR" altLang="en-US" sz="1050" dirty="0" err="1"/>
                      <a:t>신조감리</a:t>
                    </a:r>
                    <a:endParaRPr lang="ko-KR" altLang="en-US" sz="1050" dirty="0">
                      <a:latin typeface="+mn-ea"/>
                    </a:endParaRPr>
                  </a:p>
                </p:txBody>
              </p:sp>
              <p:sp>
                <p:nvSpPr>
                  <p:cNvPr id="103" name="TextBox 102"/>
                  <p:cNvSpPr txBox="1"/>
                  <p:nvPr/>
                </p:nvSpPr>
                <p:spPr>
                  <a:xfrm>
                    <a:off x="7394158" y="3507192"/>
                    <a:ext cx="2921366" cy="41156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050" dirty="0"/>
                      <a:t>V-</a:t>
                    </a:r>
                    <a:r>
                      <a:rPr lang="en-US" altLang="ko-KR" sz="1050" dirty="0" err="1"/>
                      <a:t>Sihps</a:t>
                    </a:r>
                    <a:r>
                      <a:rPr lang="en-US" altLang="ko-KR" sz="1050" dirty="0"/>
                      <a:t> MOU </a:t>
                    </a:r>
                    <a:r>
                      <a:rPr lang="ko-KR" altLang="en-US" sz="1050" dirty="0"/>
                      <a:t>체결</a:t>
                    </a:r>
                    <a:br>
                      <a:rPr lang="ko-KR" altLang="en-US" sz="1050" dirty="0"/>
                    </a:br>
                    <a:r>
                      <a:rPr lang="en-US" altLang="ko-KR" sz="1050" dirty="0"/>
                      <a:t>38K Ore/Chemical Combo Ship </a:t>
                    </a:r>
                    <a:r>
                      <a:rPr lang="ko-KR" altLang="en-US" sz="1050" dirty="0" err="1"/>
                      <a:t>신조감리</a:t>
                    </a:r>
                    <a:endParaRPr lang="ko-KR" altLang="en-US" sz="1050" dirty="0">
                      <a:latin typeface="+mn-ea"/>
                    </a:endParaRPr>
                  </a:p>
                </p:txBody>
              </p:sp>
              <p:cxnSp>
                <p:nvCxnSpPr>
                  <p:cNvPr id="104" name="직선 연결선 103"/>
                  <p:cNvCxnSpPr/>
                  <p:nvPr/>
                </p:nvCxnSpPr>
                <p:spPr>
                  <a:xfrm>
                    <a:off x="7419978" y="3958943"/>
                    <a:ext cx="4461092" cy="0"/>
                  </a:xfrm>
                  <a:prstGeom prst="line">
                    <a:avLst/>
                  </a:prstGeom>
                  <a:ln>
                    <a:solidFill>
                      <a:srgbClr val="2E4A6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직선 연결선 104"/>
                  <p:cNvCxnSpPr/>
                  <p:nvPr/>
                </p:nvCxnSpPr>
                <p:spPr>
                  <a:xfrm>
                    <a:off x="7419978" y="3452147"/>
                    <a:ext cx="4461092" cy="0"/>
                  </a:xfrm>
                  <a:prstGeom prst="line">
                    <a:avLst/>
                  </a:prstGeom>
                  <a:ln>
                    <a:solidFill>
                      <a:srgbClr val="2E4A6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직선 연결선 105"/>
                  <p:cNvCxnSpPr/>
                  <p:nvPr/>
                </p:nvCxnSpPr>
                <p:spPr>
                  <a:xfrm>
                    <a:off x="7399624" y="2786728"/>
                    <a:ext cx="4461092" cy="0"/>
                  </a:xfrm>
                  <a:prstGeom prst="line">
                    <a:avLst/>
                  </a:prstGeom>
                  <a:ln>
                    <a:solidFill>
                      <a:srgbClr val="2E4A6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직선 연결선 106"/>
                  <p:cNvCxnSpPr/>
                  <p:nvPr/>
                </p:nvCxnSpPr>
                <p:spPr>
                  <a:xfrm>
                    <a:off x="7467856" y="1880250"/>
                    <a:ext cx="4461092" cy="0"/>
                  </a:xfrm>
                  <a:prstGeom prst="line">
                    <a:avLst/>
                  </a:prstGeom>
                  <a:ln>
                    <a:solidFill>
                      <a:srgbClr val="2E4A6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직선 연결선 107"/>
                  <p:cNvCxnSpPr/>
                  <p:nvPr/>
                </p:nvCxnSpPr>
                <p:spPr>
                  <a:xfrm>
                    <a:off x="7428216" y="1436059"/>
                    <a:ext cx="4461092" cy="0"/>
                  </a:xfrm>
                  <a:prstGeom prst="line">
                    <a:avLst/>
                  </a:prstGeom>
                  <a:ln>
                    <a:solidFill>
                      <a:srgbClr val="2E4A6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9" name="타원 108"/>
                  <p:cNvSpPr/>
                  <p:nvPr/>
                </p:nvSpPr>
                <p:spPr>
                  <a:xfrm>
                    <a:off x="7155711" y="5808711"/>
                    <a:ext cx="151439" cy="106977"/>
                  </a:xfrm>
                  <a:prstGeom prst="ellipse">
                    <a:avLst/>
                  </a:prstGeom>
                  <a:solidFill>
                    <a:srgbClr val="0576A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cxnSp>
                <p:nvCxnSpPr>
                  <p:cNvPr id="110" name="직선 연결선 109"/>
                  <p:cNvCxnSpPr/>
                  <p:nvPr/>
                </p:nvCxnSpPr>
                <p:spPr>
                  <a:xfrm>
                    <a:off x="7419978" y="4629480"/>
                    <a:ext cx="4461092" cy="0"/>
                  </a:xfrm>
                  <a:prstGeom prst="line">
                    <a:avLst/>
                  </a:prstGeom>
                  <a:ln>
                    <a:solidFill>
                      <a:srgbClr val="2E4A6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1" name="TextBox 110"/>
                  <p:cNvSpPr txBox="1"/>
                  <p:nvPr/>
                </p:nvSpPr>
                <p:spPr>
                  <a:xfrm>
                    <a:off x="6311029" y="4747591"/>
                    <a:ext cx="762440" cy="2743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solidFill>
                          <a:srgbClr val="2E4A68"/>
                        </a:solidFill>
                        <a:latin typeface="+mn-ea"/>
                      </a:rPr>
                      <a:t>2016</a:t>
                    </a:r>
                    <a:endParaRPr lang="ko-KR" altLang="en-US" sz="1200" b="1" dirty="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2" name="직사각형 111"/>
                  <p:cNvSpPr/>
                  <p:nvPr/>
                </p:nvSpPr>
                <p:spPr>
                  <a:xfrm>
                    <a:off x="7399624" y="4691148"/>
                    <a:ext cx="4658875" cy="57161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sz="105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4K General Cargo ship </a:t>
                    </a:r>
                    <a:r>
                      <a:rPr lang="ko-KR" altLang="en-US" sz="105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신조 감리</a:t>
                    </a:r>
                    <a:endParaRPr lang="en-US" altLang="ko-KR" sz="105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  <a:p>
                    <a:r>
                      <a:rPr lang="en-US" altLang="ko-KR" sz="105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Exxon Mobil -</a:t>
                    </a:r>
                    <a:r>
                      <a:rPr lang="ko-KR" altLang="en-US" sz="105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  <a:r>
                      <a:rPr lang="en-US" altLang="ko-KR" sz="105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TMSA </a:t>
                    </a:r>
                    <a:r>
                      <a:rPr lang="ko-KR" altLang="en-US" sz="105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수검</a:t>
                    </a:r>
                    <a:endParaRPr lang="en-US" altLang="ko-KR" sz="105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  <a:p>
                    <a:r>
                      <a:rPr lang="ko-KR" altLang="en-US" sz="105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신용보증기금 선정 </a:t>
                    </a:r>
                    <a:r>
                      <a:rPr lang="en-US" altLang="ko-KR" sz="105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“ </a:t>
                    </a:r>
                    <a:r>
                      <a:rPr lang="ko-KR" altLang="en-US" sz="105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좋은 일자리 기업</a:t>
                    </a:r>
                    <a:r>
                      <a:rPr lang="en-US" altLang="ko-KR" sz="105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“ </a:t>
                    </a:r>
                    <a:r>
                      <a:rPr lang="ko-KR" altLang="en-US" sz="105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수상</a:t>
                    </a:r>
                  </a:p>
                </p:txBody>
              </p:sp>
              <p:sp>
                <p:nvSpPr>
                  <p:cNvPr id="113" name="TextBox 112"/>
                  <p:cNvSpPr txBox="1"/>
                  <p:nvPr/>
                </p:nvSpPr>
                <p:spPr>
                  <a:xfrm>
                    <a:off x="6311029" y="5317312"/>
                    <a:ext cx="762440" cy="2743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solidFill>
                          <a:srgbClr val="2E4A68"/>
                        </a:solidFill>
                        <a:latin typeface="+mn-ea"/>
                      </a:rPr>
                      <a:t>2019</a:t>
                    </a:r>
                    <a:endParaRPr lang="ko-KR" altLang="en-US" sz="1200" b="1" dirty="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4" name="타원 113"/>
                  <p:cNvSpPr/>
                  <p:nvPr/>
                </p:nvSpPr>
                <p:spPr>
                  <a:xfrm>
                    <a:off x="7159257" y="4836792"/>
                    <a:ext cx="151439" cy="106977"/>
                  </a:xfrm>
                  <a:prstGeom prst="ellipse">
                    <a:avLst/>
                  </a:prstGeom>
                  <a:solidFill>
                    <a:srgbClr val="0576A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>
                      <a:solidFill>
                        <a:srgbClr val="2E4A68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5" name="직사각형 114"/>
                  <p:cNvSpPr/>
                  <p:nvPr/>
                </p:nvSpPr>
                <p:spPr>
                  <a:xfrm>
                    <a:off x="7392606" y="5312121"/>
                    <a:ext cx="4658876" cy="41156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sz="1050" dirty="0">
                        <a:latin typeface="+mn-ea"/>
                      </a:rPr>
                      <a:t>Able Chartering </a:t>
                    </a:r>
                    <a:r>
                      <a:rPr lang="ko-KR" altLang="en-US" sz="1050" dirty="0">
                        <a:latin typeface="+mn-ea"/>
                      </a:rPr>
                      <a:t>관리계약 체결</a:t>
                    </a:r>
                    <a:r>
                      <a:rPr lang="en-US" altLang="ko-KR" sz="1050" dirty="0"/>
                      <a:t>(Oil/Chemical Tanker) </a:t>
                    </a:r>
                  </a:p>
                  <a:p>
                    <a:r>
                      <a:rPr lang="ko-KR" altLang="en-US" sz="1050" dirty="0" err="1">
                        <a:latin typeface="+mn-ea"/>
                      </a:rPr>
                      <a:t>임스코쉬핑</a:t>
                    </a:r>
                    <a:r>
                      <a:rPr lang="ko-KR" altLang="en-US" sz="1050" dirty="0">
                        <a:latin typeface="+mn-ea"/>
                      </a:rPr>
                      <a:t>㈜ 관리계약 체결 </a:t>
                    </a:r>
                    <a:r>
                      <a:rPr lang="en-US" altLang="ko-KR" sz="1050" dirty="0"/>
                      <a:t>(Oil/Chemical Tanker) </a:t>
                    </a:r>
                    <a:endParaRPr lang="ko-KR" altLang="en-US" sz="1050" dirty="0">
                      <a:latin typeface="+mn-ea"/>
                    </a:endParaRPr>
                  </a:p>
                </p:txBody>
              </p:sp>
              <p:cxnSp>
                <p:nvCxnSpPr>
                  <p:cNvPr id="116" name="직선 연결선 115"/>
                  <p:cNvCxnSpPr/>
                  <p:nvPr/>
                </p:nvCxnSpPr>
                <p:spPr>
                  <a:xfrm>
                    <a:off x="7419978" y="5275766"/>
                    <a:ext cx="4461092" cy="0"/>
                  </a:xfrm>
                  <a:prstGeom prst="line">
                    <a:avLst/>
                  </a:prstGeom>
                  <a:ln>
                    <a:solidFill>
                      <a:srgbClr val="2E4A6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80" name="타원 79"/>
              <p:cNvSpPr/>
              <p:nvPr/>
            </p:nvSpPr>
            <p:spPr>
              <a:xfrm>
                <a:off x="7158790" y="5380026"/>
                <a:ext cx="151439" cy="106977"/>
              </a:xfrm>
              <a:prstGeom prst="ellipse">
                <a:avLst/>
              </a:prstGeom>
              <a:solidFill>
                <a:srgbClr val="0576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rgbClr val="2E4A68"/>
                  </a:solidFill>
                  <a:latin typeface="+mn-ea"/>
                </a:endParaRPr>
              </a:p>
            </p:txBody>
          </p:sp>
          <p:cxnSp>
            <p:nvCxnSpPr>
              <p:cNvPr id="81" name="직선 연결선 80"/>
              <p:cNvCxnSpPr/>
              <p:nvPr/>
            </p:nvCxnSpPr>
            <p:spPr>
              <a:xfrm>
                <a:off x="7461379" y="5741821"/>
                <a:ext cx="4461092" cy="0"/>
              </a:xfrm>
              <a:prstGeom prst="line">
                <a:avLst/>
              </a:prstGeom>
              <a:ln>
                <a:solidFill>
                  <a:srgbClr val="2E4A6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300136" y="5760412"/>
                <a:ext cx="762440" cy="274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b="1">
                    <a:solidFill>
                      <a:srgbClr val="2E4A68"/>
                    </a:solidFill>
                    <a:latin typeface="+mn-ea"/>
                  </a:rPr>
                  <a:t>2020</a:t>
                </a:r>
                <a:endParaRPr lang="ko-KR" altLang="en-US" sz="1200" b="1" dirty="0">
                  <a:solidFill>
                    <a:srgbClr val="2E4A68"/>
                  </a:solidFill>
                  <a:latin typeface="+mn-ea"/>
                </a:endParaRPr>
              </a:p>
            </p:txBody>
          </p:sp>
        </p:grpSp>
        <p:sp>
          <p:nvSpPr>
            <p:cNvPr id="147" name="직사각형 146"/>
            <p:cNvSpPr/>
            <p:nvPr/>
          </p:nvSpPr>
          <p:spPr>
            <a:xfrm>
              <a:off x="5376958" y="6189568"/>
              <a:ext cx="3322507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050" dirty="0">
                  <a:latin typeface="+mn-ea"/>
                </a:rPr>
                <a:t>㈜한유 관리계약 체결</a:t>
              </a:r>
              <a:r>
                <a:rPr lang="en-US" altLang="ko-KR" sz="1050" dirty="0"/>
                <a:t>(Oil/Chemical Tanker)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824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5805" y="411420"/>
            <a:ext cx="9350375" cy="52705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b="1" dirty="0"/>
              <a:t>㈜</a:t>
            </a:r>
            <a:r>
              <a:rPr lang="ko-KR" altLang="en-US" b="1" dirty="0" err="1"/>
              <a:t>코리아쉽메니져스</a:t>
            </a:r>
            <a:endParaRPr lang="ko-KR" altLang="en-US" b="1" dirty="0"/>
          </a:p>
          <a:p>
            <a:endParaRPr lang="ko-KR" altLang="en-US" b="1" dirty="0">
              <a:latin typeface="+mn-lt"/>
            </a:endParaRPr>
          </a:p>
        </p:txBody>
      </p:sp>
      <p:sp>
        <p:nvSpPr>
          <p:cNvPr id="7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1313113" y="1326890"/>
            <a:ext cx="10042998" cy="4879600"/>
          </a:xfrm>
        </p:spPr>
        <p:txBody>
          <a:bodyPr>
            <a:normAutofit lnSpcReduction="10000"/>
          </a:bodyPr>
          <a:lstStyle/>
          <a:p>
            <a:r>
              <a:rPr lang="ko-KR" altLang="en-US" sz="2200" b="1" dirty="0"/>
              <a:t>가</a:t>
            </a:r>
            <a:r>
              <a:rPr lang="en-US" altLang="ko-KR" sz="2200" b="1" dirty="0"/>
              <a:t>. Company Vision</a:t>
            </a:r>
          </a:p>
          <a:p>
            <a:r>
              <a:rPr lang="en-US" altLang="ko-KR" sz="2200" b="1" dirty="0"/>
              <a:t>     - </a:t>
            </a:r>
            <a:r>
              <a:rPr lang="ko-KR" altLang="en-US" sz="2200" b="1" dirty="0"/>
              <a:t>고객이 지속 신뢰할 수 있는 전문 선박 관리자</a:t>
            </a:r>
            <a:endParaRPr lang="en-US" altLang="ko-KR" sz="2200" b="1" dirty="0"/>
          </a:p>
          <a:p>
            <a:endParaRPr lang="en-US" altLang="ko-KR" sz="2200" b="1" dirty="0"/>
          </a:p>
          <a:p>
            <a:r>
              <a:rPr lang="ko-KR" altLang="en-US" sz="2200" b="1" dirty="0"/>
              <a:t>나</a:t>
            </a:r>
            <a:r>
              <a:rPr lang="en-US" altLang="ko-KR" sz="2200" b="1" dirty="0"/>
              <a:t>.  Company Core Value</a:t>
            </a:r>
          </a:p>
          <a:p>
            <a:r>
              <a:rPr lang="en-US" altLang="ko-KR" sz="2200" b="1" dirty="0"/>
              <a:t>     - </a:t>
            </a:r>
            <a:r>
              <a:rPr lang="ko-KR" altLang="en-US" sz="2200" b="1" dirty="0"/>
              <a:t>긍정적 태도</a:t>
            </a:r>
            <a:endParaRPr lang="en-US" altLang="ko-KR" sz="2200" b="1" dirty="0"/>
          </a:p>
          <a:p>
            <a:r>
              <a:rPr lang="en-US" altLang="ko-KR" sz="2200" b="1" dirty="0"/>
              <a:t>     - </a:t>
            </a:r>
            <a:r>
              <a:rPr lang="ko-KR" altLang="en-US" sz="2200" b="1" dirty="0"/>
              <a:t>열정</a:t>
            </a:r>
            <a:endParaRPr lang="en-US" altLang="ko-KR" sz="2200" b="1" dirty="0"/>
          </a:p>
          <a:p>
            <a:r>
              <a:rPr lang="en-US" altLang="ko-KR" sz="2200" b="1" dirty="0"/>
              <a:t>     - </a:t>
            </a:r>
            <a:r>
              <a:rPr lang="ko-KR" altLang="en-US" sz="2200" b="1" dirty="0"/>
              <a:t>전문성</a:t>
            </a:r>
            <a:endParaRPr lang="en-US" altLang="ko-KR" sz="2200" b="1" dirty="0"/>
          </a:p>
          <a:p>
            <a:endParaRPr lang="en-US" altLang="ko-KR" sz="2200" b="1" dirty="0"/>
          </a:p>
          <a:p>
            <a:r>
              <a:rPr lang="ko-KR" altLang="en-US" sz="2200" b="1" dirty="0"/>
              <a:t>다</a:t>
            </a:r>
            <a:r>
              <a:rPr lang="en-US" altLang="ko-KR" sz="2200" b="1" dirty="0"/>
              <a:t>. Company Mission</a:t>
            </a:r>
          </a:p>
          <a:p>
            <a:r>
              <a:rPr lang="en-US" altLang="ko-KR" sz="2200" b="1" dirty="0"/>
              <a:t>     - </a:t>
            </a:r>
            <a:r>
              <a:rPr lang="ko-KR" altLang="en-US" sz="2200" b="1" dirty="0"/>
              <a:t>최상의 선박 관리 서비스를 제공하여 고객을 만족시키고</a:t>
            </a:r>
            <a:r>
              <a:rPr lang="en-US" altLang="ko-KR" sz="2200" b="1" dirty="0"/>
              <a:t>,</a:t>
            </a:r>
          </a:p>
          <a:p>
            <a:r>
              <a:rPr lang="en-US" altLang="ko-KR" sz="2200" b="1" dirty="0"/>
              <a:t>        </a:t>
            </a:r>
            <a:r>
              <a:rPr lang="ko-KR" altLang="en-US" sz="2200" b="1" dirty="0"/>
              <a:t>투명하고 정직한 윤리 경영을 통한 기업 문화를 선도하여</a:t>
            </a:r>
            <a:r>
              <a:rPr lang="en-US" altLang="ko-KR" sz="2200" b="1" dirty="0"/>
              <a:t>,</a:t>
            </a:r>
          </a:p>
          <a:p>
            <a:r>
              <a:rPr lang="en-US" altLang="ko-KR" sz="2200" b="1" dirty="0"/>
              <a:t>        </a:t>
            </a:r>
            <a:r>
              <a:rPr lang="ko-KR" altLang="en-US" sz="2200" b="1" dirty="0"/>
              <a:t>선박 안전 운항을 도모하고 무사고를 실현</a:t>
            </a:r>
            <a:endParaRPr lang="en-US" altLang="ko-KR" sz="2200" b="1" dirty="0"/>
          </a:p>
          <a:p>
            <a:endParaRPr lang="en-US" altLang="ko-KR" sz="2000" b="1" dirty="0"/>
          </a:p>
          <a:p>
            <a:endParaRPr lang="en-US" altLang="ko-KR" sz="2000" b="1" dirty="0"/>
          </a:p>
        </p:txBody>
      </p:sp>
      <p:sp>
        <p:nvSpPr>
          <p:cNvPr id="18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A14B32-7BBB-4E59-9681-4FA60E1D71DB}" type="slidenum">
              <a:rPr lang="en-US" smtClean="0">
                <a:latin typeface="+mn-ea"/>
              </a:rPr>
              <a:pPr/>
              <a:t>4</a:t>
            </a:fld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4933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140865"/>
              </p:ext>
            </p:extLst>
          </p:nvPr>
        </p:nvGraphicFramePr>
        <p:xfrm>
          <a:off x="1071940" y="5267689"/>
          <a:ext cx="5214107" cy="664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선명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GRT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DWT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LOA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BREATH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WOOYANG</a:t>
                      </a:r>
                      <a:r>
                        <a:rPr lang="en-US" altLang="ko-KR" sz="1200" baseline="0" dirty="0" smtClean="0"/>
                        <a:t> BANDERS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40,230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73,700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218.00M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32.26M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latin typeface="+mn-ea"/>
              </a:rPr>
              <a:t>8</a:t>
            </a:r>
          </a:p>
        </p:txBody>
      </p:sp>
      <p:sp>
        <p:nvSpPr>
          <p:cNvPr id="2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941" y="411420"/>
            <a:ext cx="5356287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1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선단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/ BULK, GENERAL CARGO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선주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: </a:t>
            </a:r>
            <a:r>
              <a:rPr lang="ko-KR" altLang="en-US" sz="1600" dirty="0" err="1" smtClean="0">
                <a:solidFill>
                  <a:prstClr val="black"/>
                </a:solidFill>
                <a:latin typeface="+mn-ea"/>
              </a:rPr>
              <a:t>우양상선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㈜</a:t>
            </a:r>
            <a:endParaRPr lang="ko-KR" altLang="en-US" sz="1600" dirty="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1026" name="Picture 2" descr="BUL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940" y="2371574"/>
            <a:ext cx="5214108" cy="267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11779" y="2368490"/>
            <a:ext cx="5141511" cy="2673773"/>
          </a:xfrm>
          <a:prstGeom prst="rect">
            <a:avLst/>
          </a:prstGeom>
        </p:spPr>
      </p:pic>
      <p:sp>
        <p:nvSpPr>
          <p:cNvPr id="16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940" y="1412330"/>
            <a:ext cx="5356287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BULK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선단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PANAMAX 3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척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HANDY/SUPRAMAX 8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척</a:t>
            </a:r>
            <a:endParaRPr lang="ko-KR" altLang="en-US" sz="16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7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779" y="1412330"/>
            <a:ext cx="5356287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GENERAL CARGO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선단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12K 1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척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3~7K 5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척</a:t>
            </a:r>
            <a:endParaRPr lang="ko-KR" altLang="en-US" sz="1600" dirty="0">
              <a:solidFill>
                <a:prstClr val="black"/>
              </a:solidFill>
              <a:latin typeface="+mn-ea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365526"/>
              </p:ext>
            </p:extLst>
          </p:nvPr>
        </p:nvGraphicFramePr>
        <p:xfrm>
          <a:off x="6511779" y="5267689"/>
          <a:ext cx="5214107" cy="664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선명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GRT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DWT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LOA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BREATH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WOOYANG</a:t>
                      </a:r>
                      <a:r>
                        <a:rPr lang="en-US" altLang="ko-KR" sz="1200" baseline="0" dirty="0" smtClean="0"/>
                        <a:t> PRINCESS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7,516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11,353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110.49M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19.20M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000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997385"/>
              </p:ext>
            </p:extLst>
          </p:nvPr>
        </p:nvGraphicFramePr>
        <p:xfrm>
          <a:off x="1071940" y="5267689"/>
          <a:ext cx="5214107" cy="664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선명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GRT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DWT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LOA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BREATH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SINOKOR NIIGATA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6,543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1,000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119.16M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18.20M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latin typeface="+mn-ea"/>
              </a:rPr>
              <a:t>8</a:t>
            </a:r>
          </a:p>
        </p:txBody>
      </p:sp>
      <p:sp>
        <p:nvSpPr>
          <p:cNvPr id="2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941" y="411420"/>
            <a:ext cx="5356287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2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선단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/ CONTAINER, GENERAL CARGO, BULK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선주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: </a:t>
            </a:r>
            <a:r>
              <a:rPr lang="ko-KR" altLang="en-US" sz="1600" dirty="0" err="1" smtClean="0">
                <a:solidFill>
                  <a:prstClr val="black"/>
                </a:solidFill>
                <a:latin typeface="+mn-ea"/>
              </a:rPr>
              <a:t>장금상선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㈜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/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㈜</a:t>
            </a:r>
            <a:r>
              <a:rPr lang="ko-KR" altLang="en-US" sz="1600" dirty="0" err="1" smtClean="0">
                <a:solidFill>
                  <a:prstClr val="black"/>
                </a:solidFill>
                <a:latin typeface="+mn-ea"/>
              </a:rPr>
              <a:t>카리스해운</a:t>
            </a:r>
            <a:endParaRPr lang="ko-KR" altLang="en-US" sz="16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6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940" y="1412330"/>
            <a:ext cx="5356287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CONTAINER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1,000 TEU 1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척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7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779" y="1412330"/>
            <a:ext cx="5356287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GENERAL CARGO, BULK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선단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HANDYMAX 1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척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12K 1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척</a:t>
            </a:r>
            <a:endParaRPr lang="ko-KR" altLang="en-US" sz="1600" dirty="0">
              <a:solidFill>
                <a:prstClr val="black"/>
              </a:solidFill>
              <a:latin typeface="+mn-ea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928811"/>
              </p:ext>
            </p:extLst>
          </p:nvPr>
        </p:nvGraphicFramePr>
        <p:xfrm>
          <a:off x="6511779" y="5267689"/>
          <a:ext cx="5214107" cy="664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선명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GRT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DWT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LOA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BREATH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KHARIS</a:t>
                      </a:r>
                      <a:r>
                        <a:rPr lang="en-US" altLang="ko-KR" sz="1200" baseline="0" dirty="0" smtClean="0"/>
                        <a:t> TRINITY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17,018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28,368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169.37M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13.60M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그림 9">
            <a:extLst>
              <a:ext uri="{FF2B5EF4-FFF2-40B4-BE49-F238E27FC236}">
                <a16:creationId xmlns:a16="http://schemas.microsoft.com/office/drawing/2014/main" id="{DA23B896-9421-41B2-8B31-4E2D20B79B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243" b="13562"/>
          <a:stretch/>
        </p:blipFill>
        <p:spPr>
          <a:xfrm flipH="1">
            <a:off x="1071940" y="2368489"/>
            <a:ext cx="5273511" cy="267377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779" y="2368488"/>
            <a:ext cx="5141512" cy="267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808554"/>
              </p:ext>
            </p:extLst>
          </p:nvPr>
        </p:nvGraphicFramePr>
        <p:xfrm>
          <a:off x="1071940" y="5267689"/>
          <a:ext cx="5214107" cy="664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선명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GRT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DWT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LOA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BREATH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HANYU</a:t>
                      </a:r>
                      <a:r>
                        <a:rPr lang="en-US" altLang="ko-KR" sz="1200" baseline="0" dirty="0" smtClean="0"/>
                        <a:t> AZALEA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8,239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12,637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126.00M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20.50M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latin typeface="+mn-ea"/>
              </a:rPr>
              <a:t>8</a:t>
            </a:r>
          </a:p>
        </p:txBody>
      </p:sp>
      <p:sp>
        <p:nvSpPr>
          <p:cNvPr id="2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941" y="411420"/>
            <a:ext cx="5356287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3 </a:t>
            </a: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선단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/ </a:t>
            </a:r>
            <a:r>
              <a:rPr lang="en-US" altLang="ko-KR" sz="1600" dirty="0">
                <a:solidFill>
                  <a:prstClr val="black"/>
                </a:solidFill>
                <a:latin typeface="+mn-ea"/>
              </a:rPr>
              <a:t>Chemical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Tanker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solidFill>
                  <a:prstClr val="black"/>
                </a:solidFill>
                <a:latin typeface="+mn-ea"/>
              </a:rPr>
              <a:t>선주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: CS MARINE / HANYU / KSM</a:t>
            </a:r>
            <a:endParaRPr lang="ko-KR" altLang="en-US" sz="16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6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940" y="1412330"/>
            <a:ext cx="5356287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>
                <a:solidFill>
                  <a:prstClr val="black"/>
                </a:solidFill>
                <a:latin typeface="+mn-ea"/>
              </a:rPr>
              <a:t>Oil / Chemical Tanker</a:t>
            </a: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sz="1600" dirty="0" smtClean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7" name="Text Box 30">
            <a:extLst>
              <a:ext uri="{FF2B5EF4-FFF2-40B4-BE49-F238E27FC236}">
                <a16:creationId xmlns:a16="http://schemas.microsoft.com/office/drawing/2014/main" id="{7F9F1F77-631F-4A64-90BD-F9C9007F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779" y="1412330"/>
            <a:ext cx="535628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1600" dirty="0">
                <a:solidFill>
                  <a:prstClr val="black"/>
                </a:solidFill>
                <a:latin typeface="+mn-ea"/>
              </a:rPr>
              <a:t>Ore / Chemical </a:t>
            </a:r>
            <a:r>
              <a:rPr lang="en-US" altLang="ko-KR" sz="1600" dirty="0" smtClean="0">
                <a:solidFill>
                  <a:prstClr val="black"/>
                </a:solidFill>
                <a:latin typeface="+mn-ea"/>
              </a:rPr>
              <a:t>Carrier</a:t>
            </a: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764421"/>
              </p:ext>
            </p:extLst>
          </p:nvPr>
        </p:nvGraphicFramePr>
        <p:xfrm>
          <a:off x="6511779" y="5267689"/>
          <a:ext cx="5214107" cy="664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85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선명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GRT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DWT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LOA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BREATH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CS ONSAN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23,884</a:t>
                      </a:r>
                      <a:endParaRPr lang="en-US" altLang="ko-K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38,192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30.00M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15.80M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그림 10">
            <a:extLst>
              <a:ext uri="{FF2B5EF4-FFF2-40B4-BE49-F238E27FC236}">
                <a16:creationId xmlns:a16="http://schemas.microsoft.com/office/drawing/2014/main" id="{F5C0B499-9EA2-4676-BF81-E57B69E5B0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191" b="11281"/>
          <a:stretch/>
        </p:blipFill>
        <p:spPr>
          <a:xfrm>
            <a:off x="6511779" y="2368489"/>
            <a:ext cx="5214107" cy="267377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40" y="2368489"/>
            <a:ext cx="5214107" cy="267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7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103967" y="411420"/>
            <a:ext cx="10108145" cy="527050"/>
          </a:xfrm>
        </p:spPr>
        <p:txBody>
          <a:bodyPr>
            <a:normAutofit/>
          </a:bodyPr>
          <a:lstStyle/>
          <a:p>
            <a:pPr algn="ctr"/>
            <a:r>
              <a:rPr lang="ko-KR" altLang="en-US" sz="2800" b="1" u="sng" dirty="0">
                <a:latin typeface="+mn-lt"/>
              </a:rPr>
              <a:t>㈜</a:t>
            </a:r>
            <a:r>
              <a:rPr lang="ko-KR" altLang="en-US" sz="2800" b="1" u="sng" dirty="0" err="1">
                <a:latin typeface="+mn-lt"/>
              </a:rPr>
              <a:t>코리아쉽메니져스</a:t>
            </a:r>
            <a:r>
              <a:rPr lang="ko-KR" altLang="en-US" sz="2800" b="1" u="sng" dirty="0">
                <a:latin typeface="+mn-lt"/>
              </a:rPr>
              <a:t> </a:t>
            </a:r>
            <a:r>
              <a:rPr lang="en-US" altLang="ko-KR" sz="2800" b="1" u="sng" dirty="0">
                <a:latin typeface="+mn-lt"/>
              </a:rPr>
              <a:t>– </a:t>
            </a:r>
            <a:r>
              <a:rPr lang="ko-KR" altLang="en-US" sz="2800" b="1" u="sng" dirty="0">
                <a:latin typeface="+mn-lt"/>
              </a:rPr>
              <a:t>관리 선박 </a:t>
            </a:r>
            <a:r>
              <a:rPr lang="en-US" altLang="ko-KR" sz="2800" b="1" u="sng" dirty="0">
                <a:latin typeface="+mn-lt"/>
              </a:rPr>
              <a:t>&amp; </a:t>
            </a:r>
            <a:r>
              <a:rPr lang="ko-KR" altLang="en-US" sz="2800" b="1" u="sng" dirty="0">
                <a:latin typeface="+mn-lt"/>
              </a:rPr>
              <a:t>선원 현황</a:t>
            </a:r>
          </a:p>
        </p:txBody>
      </p:sp>
      <p:sp>
        <p:nvSpPr>
          <p:cNvPr id="18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A14B32-7BBB-4E59-9681-4FA60E1D71DB}" type="slidenum">
              <a:rPr lang="en-US" smtClean="0">
                <a:latin typeface="+mn-ea"/>
              </a:rPr>
              <a:pPr/>
              <a:t>8</a:t>
            </a:fld>
            <a:endParaRPr lang="en-US" dirty="0">
              <a:latin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023317"/>
              </p:ext>
            </p:extLst>
          </p:nvPr>
        </p:nvGraphicFramePr>
        <p:xfrm>
          <a:off x="1103967" y="1131347"/>
          <a:ext cx="10108145" cy="4947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1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7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95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선주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선종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척수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SIZE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주요항로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선원구성</a:t>
                      </a:r>
                    </a:p>
                  </a:txBody>
                  <a:tcPr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82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우양상선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General Cargo 5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Bulk Carrier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DWT 7K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이하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DWT 74K(PANAMAX) 3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DWT 64K(ULTRAMAX) 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DWT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56K(SUPRAMAX) 4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DWT 39K(HANDYMAX) 2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한중일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동남아시아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World Wide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필리핀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인도네시아</a:t>
                      </a:r>
                    </a:p>
                  </a:txBody>
                  <a:tcPr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0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장금상선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Container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1,000TEU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한중일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동남아시아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미얀마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중국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en-US" altLang="ko-KR" sz="10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0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인도네시아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5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카리스해운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General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Cargo 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Bulk Carrier 1</a:t>
                      </a:r>
                      <a:r>
                        <a:rPr kumimoji="1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척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DWT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12K 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DWT 35K 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한중일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동남아시아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World Wide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미얀마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인도네시아</a:t>
                      </a:r>
                    </a:p>
                  </a:txBody>
                  <a:tcPr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씨에스마린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Combo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Vessel 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(Ore/Chemical Tanker)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DWT 38K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캐나다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World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Wide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필리핀</a:t>
                      </a:r>
                    </a:p>
                  </a:txBody>
                  <a:tcPr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0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한유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Chemical Tanker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DWT 8K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동남아시아</a:t>
                      </a:r>
                      <a:r>
                        <a:rPr kumimoji="1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인도</a:t>
                      </a: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미얀마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인도네시아</a:t>
                      </a:r>
                    </a:p>
                  </a:txBody>
                  <a:tcPr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63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KSM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Chemical Tanker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DWT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13K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태평양</a:t>
                      </a:r>
                      <a:endParaRPr kumimoji="1" lang="en-US" altLang="ko-K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미얀마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인도네시아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10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 </a:t>
                      </a:r>
                      <a:r>
                        <a:rPr kumimoji="1" lang="en-US" altLang="ko-KR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kumimoji="1" lang="ko-KR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척</a:t>
                      </a:r>
                      <a:endParaRPr kumimoji="1" lang="ko-KR" altLang="en-US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 </a:t>
                      </a:r>
                      <a:r>
                        <a:rPr kumimoji="1" lang="en-US" altLang="ko-KR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</a:t>
                      </a:r>
                      <a:r>
                        <a:rPr kumimoji="1" lang="ko-KR" altLang="en-U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endParaRPr kumimoji="1" lang="ko-KR" altLang="en-US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899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155286" y="411420"/>
            <a:ext cx="10289059" cy="52705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altLang="ko-KR" b="1" u="sng" dirty="0">
                <a:solidFill>
                  <a:prstClr val="black"/>
                </a:solidFill>
                <a:latin typeface="+mn-ea"/>
                <a:ea typeface="+mn-ea"/>
              </a:rPr>
              <a:t>Benefits of Korea </a:t>
            </a:r>
            <a:r>
              <a:rPr lang="en-US" altLang="ko-KR" b="1" u="sng" dirty="0" err="1">
                <a:solidFill>
                  <a:prstClr val="black"/>
                </a:solidFill>
                <a:latin typeface="+mn-ea"/>
                <a:ea typeface="+mn-ea"/>
              </a:rPr>
              <a:t>Shipmanagers</a:t>
            </a:r>
            <a:endParaRPr lang="en-US" altLang="ko-KR" b="1" u="sng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3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A14B32-7BBB-4E59-9681-4FA60E1D71DB}" type="slidenum">
              <a:rPr lang="en-US" smtClean="0">
                <a:latin typeface="+mn-ea"/>
              </a:rPr>
              <a:pPr/>
              <a:t>9</a:t>
            </a:fld>
            <a:endParaRPr lang="en-US" dirty="0">
              <a:latin typeface="+mn-ea"/>
            </a:endParaRPr>
          </a:p>
        </p:txBody>
      </p:sp>
      <p:graphicFrame>
        <p:nvGraphicFramePr>
          <p:cNvPr id="5" name="다이어그램 4">
            <a:extLst>
              <a:ext uri="{FF2B5EF4-FFF2-40B4-BE49-F238E27FC236}">
                <a16:creationId xmlns:a16="http://schemas.microsoft.com/office/drawing/2014/main" id="{8820FCBD-B63A-4003-9871-E029A9EB89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8669257"/>
              </p:ext>
            </p:extLst>
          </p:nvPr>
        </p:nvGraphicFramePr>
        <p:xfrm>
          <a:off x="1155286" y="1314450"/>
          <a:ext cx="10015221" cy="4629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4579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103967" y="411420"/>
            <a:ext cx="10108145" cy="527050"/>
          </a:xfrm>
        </p:spPr>
        <p:txBody>
          <a:bodyPr>
            <a:normAutofit/>
          </a:bodyPr>
          <a:lstStyle/>
          <a:p>
            <a:pPr algn="ctr"/>
            <a:r>
              <a:rPr lang="ko-KR" altLang="en-US" sz="2800" b="1" u="sng" dirty="0">
                <a:latin typeface="+mn-lt"/>
              </a:rPr>
              <a:t>㈜</a:t>
            </a:r>
            <a:r>
              <a:rPr lang="ko-KR" altLang="en-US" sz="2800" b="1" u="sng" dirty="0" err="1">
                <a:latin typeface="+mn-lt"/>
              </a:rPr>
              <a:t>코리아쉽메니져스</a:t>
            </a:r>
            <a:r>
              <a:rPr lang="ko-KR" altLang="en-US" sz="2800" b="1" u="sng" dirty="0">
                <a:latin typeface="+mn-lt"/>
              </a:rPr>
              <a:t> </a:t>
            </a:r>
            <a:r>
              <a:rPr lang="en-US" altLang="ko-KR" sz="2800" b="1" u="sng" dirty="0">
                <a:latin typeface="+mn-lt"/>
              </a:rPr>
              <a:t>– </a:t>
            </a:r>
            <a:r>
              <a:rPr lang="ko-KR" altLang="en-US" sz="2800" b="1" u="sng" dirty="0">
                <a:latin typeface="+mn-lt"/>
              </a:rPr>
              <a:t>관리 선박 </a:t>
            </a:r>
            <a:r>
              <a:rPr lang="ko-KR" altLang="en-US" sz="2800" b="1" u="sng" dirty="0" smtClean="0">
                <a:latin typeface="+mn-lt"/>
              </a:rPr>
              <a:t>급여 수준</a:t>
            </a:r>
            <a:endParaRPr lang="ko-KR" altLang="en-US" sz="2800" b="1" u="sng" dirty="0">
              <a:latin typeface="+mn-lt"/>
            </a:endParaRPr>
          </a:p>
        </p:txBody>
      </p:sp>
      <p:sp>
        <p:nvSpPr>
          <p:cNvPr id="18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A14B32-7BBB-4E59-9681-4FA60E1D71DB}" type="slidenum">
              <a:rPr lang="en-US" smtClean="0">
                <a:latin typeface="+mn-ea"/>
              </a:rPr>
              <a:pPr/>
              <a:t>10</a:t>
            </a:fld>
            <a:endParaRPr lang="en-US" dirty="0">
              <a:latin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890"/>
              </p:ext>
            </p:extLst>
          </p:nvPr>
        </p:nvGraphicFramePr>
        <p:xfrm>
          <a:off x="1103967" y="1297576"/>
          <a:ext cx="10108146" cy="4882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7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1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3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47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선주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선종</a:t>
                      </a:r>
                      <a:r>
                        <a:rPr kumimoji="1" lang="en-US" altLang="ko-KR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/</a:t>
                      </a:r>
                      <a:r>
                        <a:rPr kumimoji="1" lang="ko-KR" altLang="en-US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척수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직급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연봉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522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+mj-lt"/>
                        </a:rPr>
                        <a:t>우양상선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General Cargo 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선대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3</a:t>
                      </a:r>
                      <a:r>
                        <a:rPr kumimoji="1" lang="ko-KR" altLang="en-US" sz="12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항사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 및 </a:t>
                      </a: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3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기사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7,000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만원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5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Bulk 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선대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7,500 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만원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9763251"/>
                  </a:ext>
                </a:extLst>
              </a:tr>
              <a:tr h="6185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장금상선</a:t>
                      </a: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/</a:t>
                      </a:r>
                      <a:r>
                        <a:rPr kumimoji="1" lang="ko-KR" altLang="en-US" sz="12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카리스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Container 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선대</a:t>
                      </a:r>
                      <a:endParaRPr kumimoji="1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7,200 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만원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5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+mj-lt"/>
                        </a:rPr>
                        <a:t>씨에스마린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Combo </a:t>
                      </a:r>
                      <a:r>
                        <a:rPr kumimoji="1" lang="en-US" altLang="ko-KR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Vessel 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선대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-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188901"/>
                  </a:ext>
                </a:extLst>
              </a:tr>
              <a:tr h="6185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한유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Chemical Tanker 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선대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 v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85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KSM</a:t>
                      </a: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Chemical Tanker 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선대</a:t>
                      </a: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 v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6435">
                <a:tc gridSpan="4"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2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후불성</a:t>
                      </a: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(</a:t>
                      </a:r>
                      <a:r>
                        <a:rPr kumimoji="1" lang="ko-KR" altLang="en-US" sz="12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연가금</a:t>
                      </a: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, 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퇴직금</a:t>
                      </a: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) 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포함 임금 임</a:t>
                      </a:r>
                      <a:endParaRPr kumimoji="1" lang="en-US" altLang="ko-KR" sz="1200" b="0" u="none" strike="noStrike" cap="none" normalizeH="0" baseline="0" dirty="0" smtClean="0">
                        <a:ln>
                          <a:noFill/>
                        </a:ln>
                        <a:effectLst/>
                        <a:latin typeface="+mj-lt"/>
                      </a:endParaRPr>
                    </a:p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본선 수당 및 각종 보너스</a:t>
                      </a:r>
                      <a:r>
                        <a:rPr kumimoji="1" lang="en-US" altLang="ko-KR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, </a:t>
                      </a:r>
                      <a:r>
                        <a:rPr kumimoji="1" lang="ko-KR" altLang="en-US" sz="12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복리후생비 제외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848122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5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1518829" y="519696"/>
            <a:ext cx="9350374" cy="52705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altLang="ko-KR" b="1" u="sng" dirty="0"/>
              <a:t>Right Seafarer of Korea Shipmanagers</a:t>
            </a:r>
            <a:endParaRPr lang="ko-KR" altLang="en-US" b="1" u="sng" dirty="0"/>
          </a:p>
        </p:txBody>
      </p:sp>
      <p:graphicFrame>
        <p:nvGraphicFramePr>
          <p:cNvPr id="3" name="다이어그램 2">
            <a:extLst>
              <a:ext uri="{FF2B5EF4-FFF2-40B4-BE49-F238E27FC236}">
                <a16:creationId xmlns:a16="http://schemas.microsoft.com/office/drawing/2014/main" id="{525F4FC2-7DD2-4E8F-9D93-F7633B9C51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6977419"/>
              </p:ext>
            </p:extLst>
          </p:nvPr>
        </p:nvGraphicFramePr>
        <p:xfrm>
          <a:off x="2272256" y="1351005"/>
          <a:ext cx="7477760" cy="456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70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81448" y="323851"/>
            <a:ext cx="10289059" cy="52705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ko-KR" altLang="en-US" b="1" dirty="0" smtClean="0">
                <a:solidFill>
                  <a:prstClr val="black"/>
                </a:solidFill>
                <a:latin typeface="+mn-ea"/>
                <a:ea typeface="+mn-ea"/>
              </a:rPr>
              <a:t>채용 </a:t>
            </a:r>
            <a:r>
              <a:rPr lang="ko-KR" altLang="en-US" b="1" dirty="0">
                <a:solidFill>
                  <a:prstClr val="black"/>
                </a:solidFill>
                <a:latin typeface="+mn-ea"/>
                <a:ea typeface="+mn-ea"/>
              </a:rPr>
              <a:t>예정 인원 및 지원방법</a:t>
            </a:r>
            <a:endParaRPr lang="en-US" altLang="ko-KR" b="1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3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A14B32-7BBB-4E59-9681-4FA60E1D71DB}" type="slidenum">
              <a:rPr lang="en-US" smtClean="0">
                <a:latin typeface="+mn-ea"/>
              </a:rPr>
              <a:pPr/>
              <a:t>12</a:t>
            </a:fld>
            <a:endParaRPr lang="en-US" dirty="0">
              <a:latin typeface="+mn-ea"/>
            </a:endParaRPr>
          </a:p>
        </p:txBody>
      </p:sp>
      <p:graphicFrame>
        <p:nvGraphicFramePr>
          <p:cNvPr id="8" name="Group 18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380561"/>
              </p:ext>
            </p:extLst>
          </p:nvPr>
        </p:nvGraphicFramePr>
        <p:xfrm>
          <a:off x="881448" y="850902"/>
          <a:ext cx="10636863" cy="5816707"/>
        </p:xfrm>
        <a:graphic>
          <a:graphicData uri="http://schemas.openxmlformats.org/drawingml/2006/table">
            <a:tbl>
              <a:tblPr/>
              <a:tblGrid>
                <a:gridCol w="3545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5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5621">
                  <a:extLst>
                    <a:ext uri="{9D8B030D-6E8A-4147-A177-3AD203B41FA5}">
                      <a16:colId xmlns:a16="http://schemas.microsoft.com/office/drawing/2014/main" val="2321854958"/>
                    </a:ext>
                  </a:extLst>
                </a:gridCol>
              </a:tblGrid>
              <a:tr h="25496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선종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채용 예정 </a:t>
                      </a: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초임사관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96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 항해사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 기관사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Bulk Carrier 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우양상선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명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9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General Cargo 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우양상선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 </a:t>
                      </a:r>
                      <a:r>
                        <a:rPr kumimoji="1" lang="ko-KR" alt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명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명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Container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장금상선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194405"/>
                  </a:ext>
                </a:extLst>
              </a:tr>
              <a:tr h="4131666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주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200" b="1" dirty="0" err="1">
                          <a:latin typeface="맑은 고딕" panose="020B0503020000020004" pitchFamily="50" charset="-127"/>
                          <a:ea typeface="+mn-ea"/>
                        </a:rPr>
                        <a:t>코리아쉬메니져스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&amp; </a:t>
                      </a:r>
                      <a:r>
                        <a:rPr lang="ko-KR" altLang="en-US" sz="1200" b="1" dirty="0" err="1">
                          <a:latin typeface="맑은 고딕" panose="020B0503020000020004" pitchFamily="50" charset="-127"/>
                          <a:ea typeface="+mn-ea"/>
                        </a:rPr>
                        <a:t>우양상선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주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r>
                        <a:rPr lang="ko-KR" altLang="en-US" sz="1200" b="1" dirty="0" err="1" smtClean="0">
                          <a:latin typeface="맑은 고딕" panose="020B0503020000020004" pitchFamily="50" charset="-127"/>
                          <a:ea typeface="+mn-ea"/>
                        </a:rPr>
                        <a:t>신채사관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승선근무예비역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모집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모집 기간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: 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11</a:t>
                      </a:r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월 마지막 주 수요일</a:t>
                      </a:r>
                      <a:endParaRPr lang="ko-KR" altLang="en-US" sz="12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면접 일정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: 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12</a:t>
                      </a:r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월 첫째 주 수요일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1" dirty="0" err="1">
                          <a:latin typeface="맑은 고딕" panose="020B0503020000020004" pitchFamily="50" charset="-127"/>
                          <a:ea typeface="+mn-ea"/>
                        </a:rPr>
                        <a:t>서류합격자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 개별통보 예정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marL="228600" indent="-228600">
                        <a:lnSpc>
                          <a:spcPct val="150000"/>
                        </a:lnSpc>
                        <a:buAutoNum type="arabicParenR"/>
                      </a:pPr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제출서류 </a:t>
                      </a:r>
                      <a:endParaRPr lang="en-US" altLang="ko-KR" sz="1200" b="1" dirty="0" smtClean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     - 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이력서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자기소개서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성적증명서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200" b="1" baseline="0" dirty="0" err="1" smtClean="0">
                          <a:latin typeface="맑은 고딕" panose="020B0503020000020004" pitchFamily="50" charset="-127"/>
                          <a:ea typeface="+mn-ea"/>
                        </a:rPr>
                        <a:t>어학증명서</a:t>
                      </a:r>
                      <a:endParaRPr lang="en-US" altLang="ko-KR" sz="1200" b="1" baseline="0" dirty="0" smtClean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     - 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이력서 양식은 당사 홈페이지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  <a:hlinkClick r:id="rId3"/>
                        </a:rPr>
                        <a:t>www.ksmship.com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“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모집공고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”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에서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다운로드 후 사용 요망</a:t>
                      </a:r>
                      <a:endParaRPr lang="en-US" altLang="ko-KR" sz="12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ko-KR" sz="1200" b="1" dirty="0" smtClean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2) </a:t>
                      </a:r>
                      <a:r>
                        <a:rPr lang="ko-KR" altLang="en-US" sz="1200" b="1" dirty="0" err="1" smtClean="0">
                          <a:latin typeface="맑은 고딕" panose="020B0503020000020004" pitchFamily="50" charset="-127"/>
                          <a:ea typeface="+mn-ea"/>
                        </a:rPr>
                        <a:t>우대사항</a:t>
                      </a:r>
                      <a:endParaRPr lang="en-US" altLang="ko-KR" sz="1200" b="1" dirty="0" smtClean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     - </a:t>
                      </a:r>
                      <a:r>
                        <a:rPr lang="ko-KR" altLang="en-US" sz="1200" b="1" dirty="0" err="1">
                          <a:latin typeface="맑은 고딕" panose="020B0503020000020004" pitchFamily="50" charset="-127"/>
                          <a:ea typeface="+mn-ea"/>
                        </a:rPr>
                        <a:t>동종선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200" b="1" dirty="0" err="1" smtClean="0">
                          <a:latin typeface="맑은 고딕" panose="020B0503020000020004" pitchFamily="50" charset="-127"/>
                          <a:ea typeface="+mn-ea"/>
                        </a:rPr>
                        <a:t>실습자</a:t>
                      </a:r>
                      <a:endParaRPr lang="en-US" altLang="ko-KR" sz="1200" b="1" dirty="0" smtClean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     - </a:t>
                      </a:r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성적 및 어학 성적 우수자</a:t>
                      </a:r>
                      <a:endParaRPr lang="en-US" altLang="ko-KR" sz="1200" b="1" dirty="0" smtClean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ko-KR" altLang="en-US" sz="12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3) </a:t>
                      </a:r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제출 방법</a:t>
                      </a:r>
                      <a:endParaRPr lang="en-US" altLang="ko-KR" sz="1200" b="1" dirty="0" smtClean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     -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제목 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: 2024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년 승선근무예비역 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“</a:t>
                      </a:r>
                      <a:r>
                        <a:rPr lang="ko-KR" altLang="en-US" sz="1200" b="1" baseline="0" dirty="0" err="1" smtClean="0">
                          <a:latin typeface="맑은 고딕" panose="020B0503020000020004" pitchFamily="50" charset="-127"/>
                          <a:ea typeface="+mn-ea"/>
                        </a:rPr>
                        <a:t>벌크선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잡화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컨테이너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＂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선 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“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항해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기관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＂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사관 지원 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- “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홍길동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”</a:t>
                      </a:r>
                      <a:endParaRPr lang="en-US" altLang="ko-KR" sz="1200" b="1" dirty="0" smtClean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     - E-mail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 : 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crew@ksmship.com</a:t>
                      </a:r>
                      <a:endParaRPr lang="en-US" altLang="ko-KR" sz="12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PIC (</a:t>
                      </a:r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벌크 및 </a:t>
                      </a:r>
                      <a:r>
                        <a:rPr lang="ko-KR" altLang="en-US" sz="12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잡화선대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2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선원인사팀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baseline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임인철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차장 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Tel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051-640-9266 / 010-5581-3626)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-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PIC (</a:t>
                      </a:r>
                      <a:r>
                        <a:rPr lang="ko-KR" altLang="en-US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컨테이너선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: </a:t>
                      </a:r>
                      <a:r>
                        <a:rPr lang="ko-KR" altLang="en-US" sz="1200" b="1" dirty="0" err="1" smtClean="0">
                          <a:latin typeface="맑은 고딕" panose="020B0503020000020004" pitchFamily="50" charset="-127"/>
                          <a:ea typeface="+mn-ea"/>
                        </a:rPr>
                        <a:t>선원인사팀</a:t>
                      </a:r>
                      <a:r>
                        <a:rPr lang="ko-KR" altLang="en-US" sz="1200" b="1" baseline="0" dirty="0" err="1" smtClean="0">
                          <a:latin typeface="맑은 고딕" panose="020B0503020000020004" pitchFamily="50" charset="-127"/>
                          <a:ea typeface="+mn-ea"/>
                        </a:rPr>
                        <a:t>박주명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차장 </a:t>
                      </a:r>
                      <a:r>
                        <a:rPr lang="en-US" altLang="ko-KR" sz="1200" b="1" baseline="0" dirty="0" smtClean="0"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Tel </a:t>
                      </a:r>
                      <a:r>
                        <a:rPr lang="en-US" altLang="ko-KR" sz="1200" b="1" smtClean="0">
                          <a:latin typeface="맑은 고딕" panose="020B0503020000020004" pitchFamily="50" charset="-127"/>
                          <a:ea typeface="+mn-ea"/>
                        </a:rPr>
                        <a:t>: </a:t>
                      </a:r>
                      <a:r>
                        <a:rPr lang="en-US" altLang="ko-KR" sz="1200" b="1" smtClean="0">
                          <a:latin typeface="맑은 고딕" panose="020B0503020000020004" pitchFamily="50" charset="-127"/>
                          <a:ea typeface="+mn-ea"/>
                        </a:rPr>
                        <a:t>051-640-9263 </a:t>
                      </a:r>
                      <a:r>
                        <a:rPr lang="en-US" altLang="ko-KR" sz="1200" b="1" dirty="0" smtClean="0">
                          <a:latin typeface="맑은 고딕" panose="020B0503020000020004" pitchFamily="50" charset="-127"/>
                          <a:ea typeface="+mn-ea"/>
                        </a:rPr>
                        <a:t>/ 010-8957-6329)</a:t>
                      </a:r>
                      <a:endParaRPr lang="en-US" altLang="ko-KR" sz="12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40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9097" y="228770"/>
            <a:ext cx="2314797" cy="360748"/>
          </a:xfrm>
          <a:prstGeom prst="rect">
            <a:avLst/>
          </a:prstGeom>
        </p:spPr>
      </p:pic>
      <p:sp>
        <p:nvSpPr>
          <p:cNvPr id="3" name="텍스트 개체 틀 3"/>
          <p:cNvSpPr txBox="1">
            <a:spLocks/>
          </p:cNvSpPr>
          <p:nvPr/>
        </p:nvSpPr>
        <p:spPr>
          <a:xfrm>
            <a:off x="4301067" y="2827867"/>
            <a:ext cx="2827866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buFont typeface="Arial" panose="020B0604020202020204" pitchFamily="34" charset="0"/>
              <a:buNone/>
              <a:defRPr/>
            </a:pPr>
            <a:r>
              <a:rPr lang="en-US" altLang="ko-K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anose="02030504000101010101" pitchFamily="18" charset="-127"/>
                <a:ea typeface="휴먼매직체" panose="02030504000101010101" pitchFamily="18" charset="-127"/>
              </a:rPr>
              <a:t>Thank you </a:t>
            </a:r>
          </a:p>
          <a:p>
            <a:pPr marL="0" indent="0" latinLnBrk="0">
              <a:buFont typeface="Arial" panose="020B0604020202020204" pitchFamily="34" charset="0"/>
              <a:buNone/>
              <a:defRPr/>
            </a:pP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87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TM03457485[[fn=그물]]</Template>
  <TotalTime>24935</TotalTime>
  <Words>1201</Words>
  <Application>Microsoft Office PowerPoint</Application>
  <PresentationFormat>와이드스크린</PresentationFormat>
  <Paragraphs>311</Paragraphs>
  <Slides>13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1" baseType="lpstr">
      <vt:lpstr>굴림</vt:lpstr>
      <vt:lpstr>맑은 고딕</vt:lpstr>
      <vt:lpstr>휴먼매직체</vt:lpstr>
      <vt:lpstr>Arial</vt:lpstr>
      <vt:lpstr>Calibri</vt:lpstr>
      <vt:lpstr>Tahoma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KSM-Y.M.Oh</dc:creator>
  <cp:lastModifiedBy>KSM_User</cp:lastModifiedBy>
  <cp:revision>511</cp:revision>
  <cp:lastPrinted>2020-11-12T00:26:44Z</cp:lastPrinted>
  <dcterms:created xsi:type="dcterms:W3CDTF">2016-04-28T06:34:51Z</dcterms:created>
  <dcterms:modified xsi:type="dcterms:W3CDTF">2024-11-04T00:00:10Z</dcterms:modified>
</cp:coreProperties>
</file>